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229" r:id="rId7"/>
    <p:sldMasterId id="2147484269" r:id="rId8"/>
    <p:sldMasterId id="2147484292" r:id="rId9"/>
  </p:sldMasterIdLst>
  <p:notesMasterIdLst>
    <p:notesMasterId r:id="rId74"/>
  </p:notesMasterIdLst>
  <p:handoutMasterIdLst>
    <p:handoutMasterId r:id="rId75"/>
  </p:handoutMasterIdLst>
  <p:sldIdLst>
    <p:sldId id="313" r:id="rId10"/>
    <p:sldId id="311" r:id="rId11"/>
    <p:sldId id="257" r:id="rId12"/>
    <p:sldId id="312" r:id="rId13"/>
    <p:sldId id="338" r:id="rId14"/>
    <p:sldId id="343" r:id="rId15"/>
    <p:sldId id="345" r:id="rId16"/>
    <p:sldId id="346" r:id="rId17"/>
    <p:sldId id="361" r:id="rId18"/>
    <p:sldId id="347" r:id="rId19"/>
    <p:sldId id="279" r:id="rId20"/>
    <p:sldId id="261" r:id="rId21"/>
    <p:sldId id="303" r:id="rId22"/>
    <p:sldId id="305" r:id="rId23"/>
    <p:sldId id="304" r:id="rId24"/>
    <p:sldId id="306" r:id="rId25"/>
    <p:sldId id="281" r:id="rId26"/>
    <p:sldId id="316" r:id="rId27"/>
    <p:sldId id="315" r:id="rId28"/>
    <p:sldId id="314" r:id="rId29"/>
    <p:sldId id="300" r:id="rId30"/>
    <p:sldId id="302" r:id="rId31"/>
    <p:sldId id="301" r:id="rId32"/>
    <p:sldId id="283" r:id="rId33"/>
    <p:sldId id="342" r:id="rId34"/>
    <p:sldId id="340" r:id="rId35"/>
    <p:sldId id="341" r:id="rId36"/>
    <p:sldId id="348" r:id="rId37"/>
    <p:sldId id="349" r:id="rId38"/>
    <p:sldId id="352" r:id="rId39"/>
    <p:sldId id="353" r:id="rId40"/>
    <p:sldId id="357" r:id="rId41"/>
    <p:sldId id="358" r:id="rId42"/>
    <p:sldId id="359" r:id="rId43"/>
    <p:sldId id="360" r:id="rId44"/>
    <p:sldId id="286" r:id="rId45"/>
    <p:sldId id="284" r:id="rId46"/>
    <p:sldId id="291" r:id="rId47"/>
    <p:sldId id="282" r:id="rId48"/>
    <p:sldId id="365" r:id="rId49"/>
    <p:sldId id="285" r:id="rId50"/>
    <p:sldId id="290" r:id="rId51"/>
    <p:sldId id="292" r:id="rId52"/>
    <p:sldId id="294" r:id="rId53"/>
    <p:sldId id="362" r:id="rId54"/>
    <p:sldId id="363" r:id="rId55"/>
    <p:sldId id="364" r:id="rId56"/>
    <p:sldId id="298" r:id="rId57"/>
    <p:sldId id="299" r:id="rId58"/>
    <p:sldId id="307" r:id="rId59"/>
    <p:sldId id="308" r:id="rId60"/>
    <p:sldId id="309" r:id="rId61"/>
    <p:sldId id="318" r:id="rId62"/>
    <p:sldId id="319" r:id="rId63"/>
    <p:sldId id="320" r:id="rId64"/>
    <p:sldId id="334" r:id="rId65"/>
    <p:sldId id="335" r:id="rId66"/>
    <p:sldId id="336" r:id="rId67"/>
    <p:sldId id="337" r:id="rId68"/>
    <p:sldId id="273" r:id="rId69"/>
    <p:sldId id="344" r:id="rId70"/>
    <p:sldId id="271" r:id="rId71"/>
    <p:sldId id="310" r:id="rId72"/>
    <p:sldId id="268"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55" autoAdjust="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commentAuthors" Target="commentAuthors.xml"/><Relationship Id="rId7" Type="http://schemas.openxmlformats.org/officeDocument/2006/relationships/slideMaster" Target="slideMasters/slideMaster2.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a:t>Data Catalog</a:t>
          </a:r>
          <a:endParaRPr lang="en-US" dirty="0"/>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a:t>Cortana, Bot Service, Cognitive Framework</a:t>
          </a:r>
          <a:endParaRPr lang="en-US" dirty="0"/>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a:t>HDInsight</a:t>
          </a:r>
          <a:endParaRPr lang="en-US" dirty="0"/>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a:t>Data Lake</a:t>
          </a:r>
          <a:endParaRPr lang="en-US" dirty="0"/>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a:t>Power BI</a:t>
          </a:r>
          <a:endParaRPr lang="en-US" dirty="0"/>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a:t>R</a:t>
          </a:r>
          <a:endParaRPr lang="en-US" dirty="0"/>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Data Catalog</a:t>
          </a:r>
          <a:endParaRPr lang="en-US" sz="2000" kern="1200" dirty="0"/>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Cortana, Bot Service, Cognitive Framework</a:t>
          </a:r>
          <a:endParaRPr lang="en-US" sz="2000" kern="1200" dirty="0"/>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a:t>HDInsight</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Power BI</a:t>
          </a:r>
          <a:endParaRPr lang="en-US" sz="2000" kern="1200" dirty="0"/>
        </a:p>
        <a:p>
          <a:pPr marL="228600" lvl="1" indent="-228600" algn="l" defTabSz="889000">
            <a:lnSpc>
              <a:spcPct val="90000"/>
            </a:lnSpc>
            <a:spcBef>
              <a:spcPct val="0"/>
            </a:spcBef>
            <a:spcAft>
              <a:spcPct val="15000"/>
            </a:spcAft>
            <a:buChar char="•"/>
          </a:pPr>
          <a:r>
            <a:rPr lang="en-US" sz="2000" kern="1200"/>
            <a:t>R</a:t>
          </a:r>
          <a:endParaRPr lang="en-US" sz="2000" kern="1200" dirty="0"/>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11/5/2017 4:53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11/5/2017 4:53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overview/what-is-iaa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updates/ipv6-for-azure-vm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create-nsg-arm-pporta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vpn-gateway-howto-point-to-site-rm-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vpn-gateway-howto-site-to-site-resource-manager-porta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expressroute-introduc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zure.microsoft.com/services/preview/"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icrosoft.com/en-us/documentation/articles/storage-redundanc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azure.microsoft.com/en-us/develop/php/" TargetMode="External"/><Relationship Id="rId13" Type="http://schemas.openxmlformats.org/officeDocument/2006/relationships/hyperlink" Target="http://azure.microsoft.com/en-us/downloads/" TargetMode="External"/><Relationship Id="rId18" Type="http://schemas.openxmlformats.org/officeDocument/2006/relationships/hyperlink" Target="http://azure.microsoft.com/en-us/documentation/articles/storage-use-azcopy/" TargetMode="External"/><Relationship Id="rId26" Type="http://schemas.openxmlformats.org/officeDocument/2006/relationships/hyperlink" Target="http://azure.microsoft.com/en-us/documentation/articles/storage-java-how-to-use-queue-storage/" TargetMode="External"/><Relationship Id="rId3" Type="http://schemas.openxmlformats.org/officeDocument/2006/relationships/hyperlink" Target="http://msdn.microsoft.com/library/windowsazure/dd179355.aspx" TargetMode="External"/><Relationship Id="rId21" Type="http://schemas.openxmlformats.org/officeDocument/2006/relationships/hyperlink" Target="http://azure.microsoft.com/en-us/documentation/articles/storage-dotnet-how-to-use-blobs/" TargetMode="External"/><Relationship Id="rId34" Type="http://schemas.openxmlformats.org/officeDocument/2006/relationships/hyperlink" Target="http://azure.microsoft.com/en-us/documentation/articles/storage-ruby-how-to-use-table-storage/" TargetMode="External"/><Relationship Id="rId7" Type="http://schemas.openxmlformats.org/officeDocument/2006/relationships/hyperlink" Target="http://azure.microsoft.com/en-us/develop/nodejs/" TargetMode="External"/><Relationship Id="rId12" Type="http://schemas.openxmlformats.org/officeDocument/2006/relationships/hyperlink" Target="https://www.nuget.org/packages/WindowsAzure.Storage/" TargetMode="External"/><Relationship Id="rId17" Type="http://schemas.openxmlformats.org/officeDocument/2006/relationships/hyperlink" Target="http://msdn.microsoft.com/en-us/library/dd179355.aspx" TargetMode="External"/><Relationship Id="rId25" Type="http://schemas.openxmlformats.org/officeDocument/2006/relationships/hyperlink" Target="http://azure.microsoft.com/en-us/documentation/articles/storage-java-how-to-use-table-storage/" TargetMode="External"/><Relationship Id="rId33" Type="http://schemas.openxmlformats.org/officeDocument/2006/relationships/hyperlink" Target="http://azure.microsoft.com/en-us/documentation/articles/storage-ruby-how-to-use-blob-storage/" TargetMode="External"/><Relationship Id="rId38" Type="http://schemas.openxmlformats.org/officeDocument/2006/relationships/hyperlink" Target="http://azure.microsoft.com/en-us/documentation/articles/storage-python-how-to-use-queue-storage/" TargetMode="External"/><Relationship Id="rId2" Type="http://schemas.openxmlformats.org/officeDocument/2006/relationships/slide" Target="../slides/slide41.xml"/><Relationship Id="rId16" Type="http://schemas.openxmlformats.org/officeDocument/2006/relationships/hyperlink" Target="http://azure.microsoft.com/en-us/documentation/services/storage/" TargetMode="External"/><Relationship Id="rId20" Type="http://schemas.openxmlformats.org/officeDocument/2006/relationships/hyperlink" Target="http://msdn.microsoft.com/en-us/library/wa_storage_30_reference_home.aspx" TargetMode="External"/><Relationship Id="rId29" Type="http://schemas.openxmlformats.org/officeDocument/2006/relationships/hyperlink" Target="http://azure.microsoft.com/en-us/documentation/articles/storage-nodejs-how-to-use-queues/" TargetMode="External"/><Relationship Id="rId1" Type="http://schemas.openxmlformats.org/officeDocument/2006/relationships/notesMaster" Target="../notesMasters/notesMaster1.xml"/><Relationship Id="rId6" Type="http://schemas.openxmlformats.org/officeDocument/2006/relationships/hyperlink" Target="http://azure.microsoft.com/en-us/develop/java/" TargetMode="External"/><Relationship Id="rId11" Type="http://schemas.openxmlformats.org/officeDocument/2006/relationships/hyperlink" Target="http://msdn.microsoft.com/library/dn495240.aspx" TargetMode="External"/><Relationship Id="rId24" Type="http://schemas.openxmlformats.org/officeDocument/2006/relationships/hyperlink" Target="http://azure.microsoft.com/en-us/documentation/articles/storage-java-how-to-use-blob-storage/" TargetMode="External"/><Relationship Id="rId32" Type="http://schemas.openxmlformats.org/officeDocument/2006/relationships/hyperlink" Target="http://azure.microsoft.com/en-us/documentation/articles/storage-php-how-to-use-queues/" TargetMode="External"/><Relationship Id="rId37" Type="http://schemas.openxmlformats.org/officeDocument/2006/relationships/hyperlink" Target="http://azure.microsoft.com/en-us/documentation/articles/storage-python-how-to-use-table-storage/" TargetMode="External"/><Relationship Id="rId5" Type="http://schemas.openxmlformats.org/officeDocument/2006/relationships/hyperlink" Target="http://msdn.microsoft.com/library/dn495438.aspx" TargetMode="External"/><Relationship Id="rId15" Type="http://schemas.openxmlformats.org/officeDocument/2006/relationships/hyperlink" Target="https://github.com/Azure/azure-storage-net" TargetMode="External"/><Relationship Id="rId23" Type="http://schemas.openxmlformats.org/officeDocument/2006/relationships/hyperlink" Target="http://azure.microsoft.com/en-us/documentation/articles/storage-dotnet-how-to-use-queues/" TargetMode="External"/><Relationship Id="rId28" Type="http://schemas.openxmlformats.org/officeDocument/2006/relationships/hyperlink" Target="http://azure.microsoft.com/en-us/documentation/articles/storage-nodejs-how-to-use-table-storage/" TargetMode="External"/><Relationship Id="rId36" Type="http://schemas.openxmlformats.org/officeDocument/2006/relationships/hyperlink" Target="http://azure.microsoft.com/en-us/documentation/articles/storage-python-how-to-use-blob-storage/" TargetMode="External"/><Relationship Id="rId10" Type="http://schemas.openxmlformats.org/officeDocument/2006/relationships/hyperlink" Target="http://azure.microsoft.com/en-us/develop/python/" TargetMode="External"/><Relationship Id="rId19" Type="http://schemas.openxmlformats.org/officeDocument/2006/relationships/hyperlink" Target="http://msdn.microsoft.com/en-us/library/azure/dn806401.aspx" TargetMode="External"/><Relationship Id="rId31" Type="http://schemas.openxmlformats.org/officeDocument/2006/relationships/hyperlink" Target="http://azure.microsoft.com/en-us/documentation/articles/storage-php-how-to-use-table-storage/" TargetMode="External"/><Relationship Id="rId4" Type="http://schemas.openxmlformats.org/officeDocument/2006/relationships/hyperlink" Target="http://go.microsoft.com/fwlink/?linkid=390731&amp;clcid=0x409" TargetMode="External"/><Relationship Id="rId9" Type="http://schemas.openxmlformats.org/officeDocument/2006/relationships/hyperlink" Target="http://azure.microsoft.com/en-us/develop/ruby/" TargetMode="External"/><Relationship Id="rId14" Type="http://schemas.openxmlformats.org/officeDocument/2006/relationships/hyperlink" Target="http://www.microsoft.com/en-in/download/details.aspx?id=43709" TargetMode="External"/><Relationship Id="rId22" Type="http://schemas.openxmlformats.org/officeDocument/2006/relationships/hyperlink" Target="http://azure.microsoft.com/en-us/documentation/articles/storage-dotnet-how-to-use-tables/" TargetMode="External"/><Relationship Id="rId27" Type="http://schemas.openxmlformats.org/officeDocument/2006/relationships/hyperlink" Target="http://azure.microsoft.com/en-us/documentation/articles/storage-nodejs-how-to-use-blob-storage/" TargetMode="External"/><Relationship Id="rId30" Type="http://schemas.openxmlformats.org/officeDocument/2006/relationships/hyperlink" Target="http://azure.microsoft.com/en-us/documentation/articles/storage-php-how-to-use-blobs/" TargetMode="External"/><Relationship Id="rId35" Type="http://schemas.openxmlformats.org/officeDocument/2006/relationships/hyperlink" Target="http://azure.microsoft.com/en-us/documentation/articles/storage-ruby-how-to-use-queue-storag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msdn.microsoft.com/library/azure/dn249410.aspx"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azure.microsoft.com/en-us/documentation/articles/articles/storage-import-export-service/"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msdn.microsoft.com/library/azure/dn249410.aspx"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azure.microsoft.com/en-us/documentation/articles/articles/storage-import-export-service/"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cli/azure/overview"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84538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a:bodyPr>
          <a:lstStyle/>
          <a:p>
            <a:r>
              <a:rPr lang="en-US" b="1"/>
              <a:t>The Azure Pizza Analogy</a:t>
            </a:r>
          </a:p>
          <a:p>
            <a:endParaRPr lang="en-US"/>
          </a:p>
          <a:p>
            <a:r>
              <a:rPr lang="en-US"/>
              <a:t>Breaking down how traditional environments, IaaS, PaaS, and SaaS compare to different types of pizza delivery and pizza businesses can help us understand what we get out of each type of service and who is responsible for the different components.</a:t>
            </a:r>
          </a:p>
          <a:p>
            <a:endParaRPr lang="en-US"/>
          </a:p>
          <a:p>
            <a:r>
              <a:rPr lang="en-US" b="1"/>
              <a:t>Traditional Environments (Make Your Pizza at Home) – </a:t>
            </a:r>
            <a:r>
              <a:rPr lang="en-US" b="0"/>
              <a:t>You are responsible for everything. You need a place to fully cook the pizza. You need all of the ingredients</a:t>
            </a:r>
            <a:r>
              <a:rPr lang="en-US" b="0" baseline="0"/>
              <a:t> including a place where the pizza is going to be served. You need your own pizza oven. The time and work going into all aspects of putting the sauce together, cutting up the vegetables, pepperoni, and other toppings is your responsibility. If you are going to take this on you are likely going to need a full staff to man each station and people to maintain and clean the equipment and the kitchen / restaurant. If you aren’t opening up your own pizza business this would be an extremely high cost. You can try and make it cheaper by using a cheaper over, cheaper ingredients, and cutting corners here and there, but the model in and of itself has a high price in its design.</a:t>
            </a:r>
          </a:p>
          <a:p>
            <a:endParaRPr lang="en-US" b="0" baseline="0"/>
          </a:p>
          <a:p>
            <a:r>
              <a:rPr lang="en-US" b="1"/>
              <a:t>Infrastructure as a Service (IaaS) – </a:t>
            </a:r>
            <a:r>
              <a:rPr lang="en-US" b="0"/>
              <a:t>You are</a:t>
            </a:r>
            <a:r>
              <a:rPr lang="en-US" b="0" baseline="0"/>
              <a:t> responsible for some of the effort, but not all of it. You need to cook the pizza in a basic oven, supply anything to drink, and a place to eat the pizza.. But this has no where near the overhead of running your own pizza restaurant. Just go to the grocery and pizza up a frozen pizza. You can pick an expensive one put together with fresh ingredients from the deli.. Maybe with dough made onsite or you can get a cheaper one from the store in the freezer section.</a:t>
            </a:r>
            <a:r>
              <a:rPr lang="en-US" b="1" baseline="0"/>
              <a:t> </a:t>
            </a:r>
            <a:endParaRPr lang="en-US" b="1"/>
          </a:p>
          <a:p>
            <a:endParaRPr lang="en-US" b="0"/>
          </a:p>
          <a:p>
            <a:r>
              <a:rPr lang="en-US" b="1"/>
              <a:t>Platform as a Service (PaaS) – </a:t>
            </a:r>
            <a:r>
              <a:rPr lang="en-US" b="0"/>
              <a:t>You need a place to eat the pizza and maybe something to go along with it like a salad</a:t>
            </a:r>
            <a:r>
              <a:rPr lang="en-US" b="0" baseline="0"/>
              <a:t> or something to drink, but that is about it. The pizza delivery company takes care of everything else. Again, you can control the cost. You can get fast and cheap, or go with a local specialty restaurant that is more expensive with much better quality.</a:t>
            </a:r>
            <a:endParaRPr lang="en-US" b="0"/>
          </a:p>
          <a:p>
            <a:endParaRPr lang="en-US" b="0"/>
          </a:p>
          <a:p>
            <a:r>
              <a:rPr lang="en-US" b="1"/>
              <a:t>Software as a Service (SaaS) – </a:t>
            </a:r>
            <a:r>
              <a:rPr lang="en-US" b="0"/>
              <a:t>This</a:t>
            </a:r>
            <a:r>
              <a:rPr lang="en-US" b="0" baseline="0"/>
              <a:t> is the opposite of the traditional environment. The restaurant does everything. Just show up with shirt, shoes, and money and you can sit down and enjoy your pizza with a menu and options. You don’t need to bring a place to sit, drinks, salad, anything but yourself. The restaurant does it all.</a:t>
            </a:r>
            <a:endParaRPr lang="en-US" b="0"/>
          </a:p>
          <a:p>
            <a:endParaRPr lang="en-US" b="0"/>
          </a:p>
          <a:p>
            <a:pPr marL="0" marR="0" indent="0" algn="l" defTabSz="457200" rtl="0" eaLnBrk="1" fontAlgn="base" latinLnBrk="0" hangingPunct="1">
              <a:lnSpc>
                <a:spcPct val="100000"/>
              </a:lnSpc>
              <a:spcBef>
                <a:spcPct val="30000"/>
              </a:spcBef>
              <a:spcAft>
                <a:spcPct val="0"/>
              </a:spcAft>
              <a:buClrTx/>
              <a:buSzTx/>
              <a:buFontTx/>
              <a:buNone/>
              <a:tabLst/>
              <a:defRPr/>
            </a:pPr>
            <a:r>
              <a:rPr lang="en-US" b="1"/>
              <a:t>Reference:</a:t>
            </a:r>
            <a:br>
              <a:rPr lang="en-US" b="1"/>
            </a:br>
            <a:r>
              <a:rPr lang="en-US"/>
              <a:t>http://blogs.technet.com/b/daven/archive/2014/08/05/pizza-as-a-service.aspx </a:t>
            </a:r>
          </a:p>
          <a:p>
            <a:endParaRPr lang="en-US" b="0"/>
          </a:p>
          <a:p>
            <a:endParaRPr lang="en-US"/>
          </a:p>
          <a:p>
            <a:endParaRPr lang="en-US"/>
          </a:p>
        </p:txBody>
      </p:sp>
    </p:spTree>
    <p:extLst>
      <p:ext uri="{BB962C8B-B14F-4D97-AF65-F5344CB8AC3E}">
        <p14:creationId xmlns:p14="http://schemas.microsoft.com/office/powerpoint/2010/main" val="94979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pPr marL="0" indent="0">
              <a:buFont typeface="Arial" pitchFamily="34" charset="0"/>
              <a:buNone/>
            </a:pPr>
            <a:r>
              <a:rPr lang="en-US" sz="1800" b="1" baseline="0" dirty="0"/>
              <a:t>IaaS</a:t>
            </a:r>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IaaS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(EC2). </a:t>
            </a:r>
          </a:p>
          <a:p>
            <a:pPr marL="392889" lvl="1" indent="-175222" defTabSz="934479">
              <a:spcAft>
                <a:spcPts val="341"/>
              </a:spcAft>
              <a:defRPr/>
            </a:pPr>
            <a:r>
              <a:rPr lang="en-US" baseline="0" dirty="0"/>
              <a:t>Developers were able to readily provision virtual machines (AMIs) on EC2,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IaaS.</a:t>
            </a:r>
          </a:p>
          <a:p>
            <a:pPr marL="392889" lvl="1" indent="-175222"/>
            <a:r>
              <a:rPr lang="en-US" dirty="0"/>
              <a:t>PaaS offerings</a:t>
            </a:r>
            <a:r>
              <a:rPr lang="en-US" baseline="0" dirty="0"/>
              <a:t> further reduce the developer burden by additionally supporting the platform runtime and related application services. </a:t>
            </a:r>
          </a:p>
          <a:p>
            <a:pPr marL="392889" lvl="1" indent="-175222"/>
            <a:r>
              <a:rPr lang="en-US" baseline="0" dirty="0"/>
              <a:t>With PaaS,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31451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sz="900" b="0" i="0" kern="1200" dirty="0">
                <a:solidFill>
                  <a:schemeClr val="tx1"/>
                </a:solidFill>
                <a:effectLst/>
                <a:latin typeface="Segoe UI Light" pitchFamily="34" charset="0"/>
                <a:ea typeface="+mn-ea"/>
                <a:cs typeface="+mn-cs"/>
              </a:rPr>
              <a:t>The most basic category of cloud computing services. With IaaS, you rent IT infrastructure—servers and virtual machines (VMs), storage, networks, operating systems—from a cloud provider on a pay-as-you-go basis.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Infrastructure as a service (IaaS) is an instant computing infrastructure, provisioned and managed over the Internet. Quickly scale up and down with demand, and pay only for what you use.</a:t>
            </a:r>
          </a:p>
          <a:p>
            <a:r>
              <a:rPr lang="en-US" sz="900" b="0" i="0" kern="1200" dirty="0">
                <a:solidFill>
                  <a:schemeClr val="tx1"/>
                </a:solidFill>
                <a:effectLst/>
                <a:latin typeface="Segoe UI Light" pitchFamily="34" charset="0"/>
                <a:ea typeface="+mn-ea"/>
                <a:cs typeface="+mn-cs"/>
              </a:rPr>
              <a:t>IaaS helps you avoid the expense and complexity of buying and managing your own physical servers and other datacenter infrastructure. Each resource is offered as a separate service component, and you only need to rent a particular one for as long as you need it. The </a:t>
            </a:r>
            <a:r>
              <a:rPr lang="en-US" sz="900" b="0" i="0" u="none" strike="noStrike" kern="1200" dirty="0">
                <a:solidFill>
                  <a:schemeClr val="tx1"/>
                </a:solidFill>
                <a:effectLst/>
                <a:latin typeface="Segoe UI Light" pitchFamily="34" charset="0"/>
                <a:ea typeface="+mn-ea"/>
                <a:cs typeface="+mn-cs"/>
                <a:hlinkClick r:id="rId3"/>
              </a:rPr>
              <a:t>cloud computing service provider</a:t>
            </a:r>
            <a:r>
              <a:rPr lang="en-US" sz="900" b="0" i="0" kern="1200" dirty="0">
                <a:solidFill>
                  <a:schemeClr val="tx1"/>
                </a:solidFill>
                <a:effectLst/>
                <a:latin typeface="Segoe UI Light" pitchFamily="34" charset="0"/>
                <a:ea typeface="+mn-ea"/>
                <a:cs typeface="+mn-cs"/>
              </a:rPr>
              <a:t> manages the infrastructure, while you purchase, install, configure, and manage your own software—operating systems, middleware, and applications.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Common IaaS business scenarios</a:t>
            </a:r>
          </a:p>
          <a:p>
            <a:r>
              <a:rPr lang="en-US" sz="900" b="0" i="0" kern="1200" dirty="0">
                <a:solidFill>
                  <a:schemeClr val="tx1"/>
                </a:solidFill>
                <a:effectLst/>
                <a:latin typeface="Segoe UI Light" pitchFamily="34" charset="0"/>
                <a:ea typeface="+mn-ea"/>
                <a:cs typeface="+mn-cs"/>
              </a:rPr>
              <a:t>Typical things businesses do with IaaS include:</a:t>
            </a:r>
          </a:p>
          <a:p>
            <a:r>
              <a:rPr lang="en-US" sz="900" b="1" i="0" kern="1200" dirty="0">
                <a:solidFill>
                  <a:schemeClr val="tx1"/>
                </a:solidFill>
                <a:effectLst/>
                <a:latin typeface="Segoe UI Light" pitchFamily="34" charset="0"/>
                <a:ea typeface="+mn-ea"/>
                <a:cs typeface="+mn-cs"/>
              </a:rPr>
              <a:t>Test and development.</a:t>
            </a:r>
            <a:r>
              <a:rPr lang="en-US" sz="900" b="0" i="0" kern="1200" dirty="0">
                <a:solidFill>
                  <a:schemeClr val="tx1"/>
                </a:solidFill>
                <a:effectLst/>
                <a:latin typeface="Segoe UI Light" pitchFamily="34" charset="0"/>
                <a:ea typeface="+mn-ea"/>
                <a:cs typeface="+mn-cs"/>
              </a:rPr>
              <a:t> Teams can quickly set up and dismantle test and development environments, bringing new applications to market faster. IaaS makes it quick and economical to scale up dev-test environments up and down.</a:t>
            </a:r>
          </a:p>
          <a:p>
            <a:r>
              <a:rPr lang="en-US" sz="900" b="1" i="0" kern="1200" dirty="0">
                <a:solidFill>
                  <a:schemeClr val="tx1"/>
                </a:solidFill>
                <a:effectLst/>
                <a:latin typeface="Segoe UI Light" pitchFamily="34" charset="0"/>
                <a:ea typeface="+mn-ea"/>
                <a:cs typeface="+mn-cs"/>
              </a:rPr>
              <a:t>Website hosting.</a:t>
            </a:r>
            <a:r>
              <a:rPr lang="en-US" sz="900" b="0" i="0" kern="1200" dirty="0">
                <a:solidFill>
                  <a:schemeClr val="tx1"/>
                </a:solidFill>
                <a:effectLst/>
                <a:latin typeface="Segoe UI Light" pitchFamily="34" charset="0"/>
                <a:ea typeface="+mn-ea"/>
                <a:cs typeface="+mn-cs"/>
              </a:rPr>
              <a:t> Running websites using IaaS can be less expensive than traditional web hosting.</a:t>
            </a:r>
          </a:p>
          <a:p>
            <a:r>
              <a:rPr lang="en-US" sz="900" b="1" i="0" kern="1200" dirty="0">
                <a:solidFill>
                  <a:schemeClr val="tx1"/>
                </a:solidFill>
                <a:effectLst/>
                <a:latin typeface="Segoe UI Light" pitchFamily="34" charset="0"/>
                <a:ea typeface="+mn-ea"/>
                <a:cs typeface="+mn-cs"/>
              </a:rPr>
              <a:t>Storage, backup, and recovery.</a:t>
            </a:r>
            <a:r>
              <a:rPr lang="en-US" sz="900" b="0" i="0" kern="1200" dirty="0">
                <a:solidFill>
                  <a:schemeClr val="tx1"/>
                </a:solidFill>
                <a:effectLst/>
                <a:latin typeface="Segoe UI Light" pitchFamily="34" charset="0"/>
                <a:ea typeface="+mn-ea"/>
                <a:cs typeface="+mn-cs"/>
              </a:rPr>
              <a:t> Organizations avoid the capital outlay for storage and complexity of storage management, which typically requires a skilled staff to manage data and meet legal and compliance requirements. IaaS is useful for handling unpredictable demand and steadily growing storage needs. It can also simplify planning and management of backup and recovery systems.</a:t>
            </a:r>
          </a:p>
          <a:p>
            <a:r>
              <a:rPr lang="en-US" sz="900" b="1" i="0" kern="1200" dirty="0">
                <a:solidFill>
                  <a:schemeClr val="tx1"/>
                </a:solidFill>
                <a:effectLst/>
                <a:latin typeface="Segoe UI Light" pitchFamily="34" charset="0"/>
                <a:ea typeface="+mn-ea"/>
                <a:cs typeface="+mn-cs"/>
              </a:rPr>
              <a:t>Web apps.</a:t>
            </a:r>
            <a:r>
              <a:rPr lang="en-US" sz="900" b="0" i="0" kern="1200" dirty="0">
                <a:solidFill>
                  <a:schemeClr val="tx1"/>
                </a:solidFill>
                <a:effectLst/>
                <a:latin typeface="Segoe UI Light" pitchFamily="34" charset="0"/>
                <a:ea typeface="+mn-ea"/>
                <a:cs typeface="+mn-cs"/>
              </a:rPr>
              <a:t> IaaS provides all the infrastructure to support web apps, including storage, web and application servers, and networking resources. Organizations can quickly deploy web apps on IaaS and easily scale infrastructure up and down when demand for the apps is unpredictable.</a:t>
            </a:r>
          </a:p>
          <a:p>
            <a:r>
              <a:rPr lang="en-US" sz="900" b="1" i="0" kern="1200" dirty="0">
                <a:solidFill>
                  <a:schemeClr val="tx1"/>
                </a:solidFill>
                <a:effectLst/>
                <a:latin typeface="Segoe UI Light" pitchFamily="34" charset="0"/>
                <a:ea typeface="+mn-ea"/>
                <a:cs typeface="+mn-cs"/>
              </a:rPr>
              <a:t>High-performance computing.</a:t>
            </a:r>
            <a:r>
              <a:rPr lang="en-US" sz="900" b="0" i="0" kern="1200" dirty="0">
                <a:solidFill>
                  <a:schemeClr val="tx1"/>
                </a:solidFill>
                <a:effectLst/>
                <a:latin typeface="Segoe UI Light" pitchFamily="34" charset="0"/>
                <a:ea typeface="+mn-ea"/>
                <a:cs typeface="+mn-cs"/>
              </a:rPr>
              <a:t> High-performance computing (HPC) on supercomputers, computer grids, or computer clusters helps solve complex problems involving millions of variables or calculations. Examples include earthquake and protein folding simulations, climate and weather predictions, financial modeling, and evaluating product designs.</a:t>
            </a:r>
          </a:p>
          <a:p>
            <a:r>
              <a:rPr lang="en-US" sz="900" b="1" i="0" kern="1200" dirty="0">
                <a:solidFill>
                  <a:schemeClr val="tx1"/>
                </a:solidFill>
                <a:effectLst/>
                <a:latin typeface="Segoe UI Light" pitchFamily="34" charset="0"/>
                <a:ea typeface="+mn-ea"/>
                <a:cs typeface="+mn-cs"/>
              </a:rPr>
              <a:t>Big data analysis.</a:t>
            </a:r>
            <a:r>
              <a:rPr lang="en-US" sz="900" b="0" i="0" kern="1200" dirty="0">
                <a:solidFill>
                  <a:schemeClr val="tx1"/>
                </a:solidFill>
                <a:effectLst/>
                <a:latin typeface="Segoe UI Light" pitchFamily="34" charset="0"/>
                <a:ea typeface="+mn-ea"/>
                <a:cs typeface="+mn-cs"/>
              </a:rPr>
              <a:t> Big data is a popular term for massive data sets that contain potentially valuable patterns, trends, and associations. Mining data sets to locate or tease out these hidden patterns requires a huge amount of processing power, which IaaS economically provides.</a:t>
            </a:r>
          </a:p>
          <a:p>
            <a:endParaRPr lang="en-US" sz="900" b="0" i="0" kern="1200" dirty="0">
              <a:solidFill>
                <a:schemeClr val="tx1"/>
              </a:solidFill>
              <a:effectLst/>
              <a:latin typeface="Segoe UI Light" pitchFamily="34" charset="0"/>
              <a:ea typeface="+mn-ea"/>
              <a:cs typeface="+mn-cs"/>
            </a:endParaRPr>
          </a:p>
          <a:p>
            <a:r>
              <a:rPr lang="en-US" sz="3600" b="1" i="0" kern="1200" dirty="0">
                <a:solidFill>
                  <a:schemeClr val="tx1"/>
                </a:solidFill>
                <a:effectLst/>
                <a:latin typeface="Segoe UI Light" pitchFamily="34" charset="0"/>
                <a:ea typeface="+mn-ea"/>
                <a:cs typeface="+mn-cs"/>
              </a:rPr>
              <a:t>Advantages of IaaS</a:t>
            </a:r>
          </a:p>
          <a:p>
            <a:r>
              <a:rPr lang="en-US" sz="900" b="1" i="0" kern="1200" dirty="0">
                <a:solidFill>
                  <a:schemeClr val="tx1"/>
                </a:solidFill>
                <a:effectLst/>
                <a:latin typeface="Segoe UI Light" pitchFamily="34" charset="0"/>
                <a:ea typeface="+mn-ea"/>
                <a:cs typeface="+mn-cs"/>
              </a:rPr>
              <a:t>Eliminates capital expense and reduces ongoing cost.</a:t>
            </a:r>
            <a:r>
              <a:rPr lang="en-US" sz="900" b="0" i="0" kern="1200" dirty="0">
                <a:solidFill>
                  <a:schemeClr val="tx1"/>
                </a:solidFill>
                <a:effectLst/>
                <a:latin typeface="Segoe UI Light" pitchFamily="34" charset="0"/>
                <a:ea typeface="+mn-ea"/>
                <a:cs typeface="+mn-cs"/>
              </a:rPr>
              <a:t> IaaS sidesteps the upfront expense of setting up and managing an on-site datacenter, making it an economical option for start-ups and businesses testing new ideas.</a:t>
            </a:r>
          </a:p>
          <a:p>
            <a:r>
              <a:rPr lang="en-US" sz="900" b="1" i="0" kern="1200" dirty="0">
                <a:solidFill>
                  <a:schemeClr val="tx1"/>
                </a:solidFill>
                <a:effectLst/>
                <a:latin typeface="Segoe UI Light" pitchFamily="34" charset="0"/>
                <a:ea typeface="+mn-ea"/>
                <a:cs typeface="+mn-cs"/>
              </a:rPr>
              <a:t>Improves business continuity and disaster recovery.</a:t>
            </a:r>
            <a:r>
              <a:rPr lang="en-US" sz="900" b="0" i="0" kern="1200" dirty="0">
                <a:solidFill>
                  <a:schemeClr val="tx1"/>
                </a:solidFill>
                <a:effectLst/>
                <a:latin typeface="Segoe UI Light" pitchFamily="34" charset="0"/>
                <a:ea typeface="+mn-ea"/>
                <a:cs typeface="+mn-cs"/>
              </a:rPr>
              <a:t> Achieving high availability, business continuity, and disaster recovery is expensive, since it requires a significant amount of technology and staff. But with the right service level agreement (SLA) in place, IaaS can reduce this cost and access applications and data as usual during a disaster or outage.</a:t>
            </a:r>
          </a:p>
          <a:p>
            <a:r>
              <a:rPr lang="en-US" sz="900" b="1" i="0" kern="1200" dirty="0">
                <a:solidFill>
                  <a:schemeClr val="tx1"/>
                </a:solidFill>
                <a:effectLst/>
                <a:latin typeface="Segoe UI Light" pitchFamily="34" charset="0"/>
                <a:ea typeface="+mn-ea"/>
                <a:cs typeface="+mn-cs"/>
              </a:rPr>
              <a:t>Innovate rapidly.</a:t>
            </a:r>
            <a:r>
              <a:rPr lang="en-US" sz="900" b="0" i="0" kern="1200" dirty="0">
                <a:solidFill>
                  <a:schemeClr val="tx1"/>
                </a:solidFill>
                <a:effectLst/>
                <a:latin typeface="Segoe UI Light" pitchFamily="34" charset="0"/>
                <a:ea typeface="+mn-ea"/>
                <a:cs typeface="+mn-cs"/>
              </a:rPr>
              <a:t> As soon as you’ve decided to launch a new product or initiative, the necessary computing infrastructure can be ready in minutes or hours, rather than the days or weeks—and sometimes months—it could take to set up internally.</a:t>
            </a:r>
          </a:p>
          <a:p>
            <a:r>
              <a:rPr lang="en-US" sz="900" b="1" i="0" kern="1200" dirty="0">
                <a:solidFill>
                  <a:schemeClr val="tx1"/>
                </a:solidFill>
                <a:effectLst/>
                <a:latin typeface="Segoe UI Light" pitchFamily="34" charset="0"/>
                <a:ea typeface="+mn-ea"/>
                <a:cs typeface="+mn-cs"/>
              </a:rPr>
              <a:t>Respond quicker to shifting business conditions.</a:t>
            </a:r>
            <a:r>
              <a:rPr lang="en-US" sz="900" b="0" i="0" kern="1200" dirty="0">
                <a:solidFill>
                  <a:schemeClr val="tx1"/>
                </a:solidFill>
                <a:effectLst/>
                <a:latin typeface="Segoe UI Light" pitchFamily="34" charset="0"/>
                <a:ea typeface="+mn-ea"/>
                <a:cs typeface="+mn-cs"/>
              </a:rPr>
              <a:t> IaaS enables you to quickly scale up resources to accommodate spikes in demand for your application— during the holidays, for example—then scale resources back down again when activity decreases to save money.</a:t>
            </a:r>
          </a:p>
          <a:p>
            <a:r>
              <a:rPr lang="en-US" sz="900" b="1" i="0" kern="1200" dirty="0">
                <a:solidFill>
                  <a:schemeClr val="tx1"/>
                </a:solidFill>
                <a:effectLst/>
                <a:latin typeface="Segoe UI Light" pitchFamily="34" charset="0"/>
                <a:ea typeface="+mn-ea"/>
                <a:cs typeface="+mn-cs"/>
              </a:rPr>
              <a:t>Focus on your core business.</a:t>
            </a:r>
            <a:r>
              <a:rPr lang="en-US" sz="900" b="0" i="0" kern="1200" dirty="0">
                <a:solidFill>
                  <a:schemeClr val="tx1"/>
                </a:solidFill>
                <a:effectLst/>
                <a:latin typeface="Segoe UI Light" pitchFamily="34" charset="0"/>
                <a:ea typeface="+mn-ea"/>
                <a:cs typeface="+mn-cs"/>
              </a:rPr>
              <a:t> IaaS frees up your team to focus on your organization’s core business rather than on IT infrastructure.</a:t>
            </a:r>
          </a:p>
          <a:p>
            <a:r>
              <a:rPr lang="en-US" sz="900" b="1" i="0" kern="1200" dirty="0">
                <a:solidFill>
                  <a:schemeClr val="tx1"/>
                </a:solidFill>
                <a:effectLst/>
                <a:latin typeface="Segoe UI Light" pitchFamily="34" charset="0"/>
                <a:ea typeface="+mn-ea"/>
                <a:cs typeface="+mn-cs"/>
              </a:rPr>
              <a:t>Increase stability, reliability, and supportability.</a:t>
            </a:r>
            <a:r>
              <a:rPr lang="en-US" sz="900" b="0" i="0" kern="1200" dirty="0">
                <a:solidFill>
                  <a:schemeClr val="tx1"/>
                </a:solidFill>
                <a:effectLst/>
                <a:latin typeface="Segoe UI Light" pitchFamily="34" charset="0"/>
                <a:ea typeface="+mn-ea"/>
                <a:cs typeface="+mn-cs"/>
              </a:rPr>
              <a:t> With IaaS there’s no need to maintain and upgrade software and hardware or troubleshoot equipment problems. With the appropriate agreement in place, the service provider assures that your infrastructure is reliable and meets SLAs.</a:t>
            </a:r>
          </a:p>
          <a:p>
            <a:r>
              <a:rPr lang="en-US" sz="900" b="1" i="0" kern="1200" dirty="0">
                <a:solidFill>
                  <a:schemeClr val="tx1"/>
                </a:solidFill>
                <a:effectLst/>
                <a:latin typeface="Segoe UI Light" pitchFamily="34" charset="0"/>
                <a:ea typeface="+mn-ea"/>
                <a:cs typeface="+mn-cs"/>
              </a:rPr>
              <a:t>Better security.</a:t>
            </a:r>
            <a:r>
              <a:rPr lang="en-US" sz="900" b="0" i="0" kern="1200" dirty="0">
                <a:solidFill>
                  <a:schemeClr val="tx1"/>
                </a:solidFill>
                <a:effectLst/>
                <a:latin typeface="Segoe UI Light" pitchFamily="34" charset="0"/>
                <a:ea typeface="+mn-ea"/>
                <a:cs typeface="+mn-cs"/>
              </a:rPr>
              <a:t> With the appropriate service agreement, a cloud service provider can provide security for your applications and data that may be better than what you can attain in-house.</a:t>
            </a:r>
          </a:p>
          <a:p>
            <a:r>
              <a:rPr lang="en-US" sz="900" b="1" i="0" kern="1200" dirty="0">
                <a:solidFill>
                  <a:schemeClr val="tx1"/>
                </a:solidFill>
                <a:effectLst/>
                <a:latin typeface="Segoe UI Light" pitchFamily="34" charset="0"/>
                <a:ea typeface="+mn-ea"/>
                <a:cs typeface="+mn-cs"/>
              </a:rPr>
              <a:t>Gets new apps to users faster.</a:t>
            </a:r>
            <a:r>
              <a:rPr lang="en-US" sz="900" b="0" i="0" kern="1200" dirty="0">
                <a:solidFill>
                  <a:schemeClr val="tx1"/>
                </a:solidFill>
                <a:effectLst/>
                <a:latin typeface="Segoe UI Light" pitchFamily="34" charset="0"/>
                <a:ea typeface="+mn-ea"/>
                <a:cs typeface="+mn-cs"/>
              </a:rPr>
              <a:t> Because you don’t need to first set up the infrastructure before you can develop and deliver apps, you can get them to users faster with IaaS.</a:t>
            </a:r>
          </a:p>
          <a:p>
            <a:endParaRPr lang="en-US" sz="900" b="0" i="0" kern="1200" dirty="0">
              <a:solidFill>
                <a:schemeClr val="tx1"/>
              </a:solidFill>
              <a:effectLst/>
              <a:latin typeface="Segoe UI Light" pitchFamily="34" charset="0"/>
              <a:ea typeface="+mn-ea"/>
              <a:cs typeface="+mn-cs"/>
            </a:endParaRPr>
          </a:p>
          <a:p>
            <a:endParaRPr lang="en-US" dirty="0"/>
          </a:p>
          <a:p>
            <a:r>
              <a:rPr lang="en-US" dirty="0"/>
              <a:t>https://azure.microsoft.com/en-us/overview/what-is-iaas/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dirty="0"/>
              <a:t>Infrastructure as Service (IaaS)</a:t>
            </a:r>
          </a:p>
          <a:p>
            <a:r>
              <a:rPr lang="en-GB" dirty="0"/>
              <a:t>IaaS is fundamentally on-demand computing and storage to host, scale, and manage applications and services. By pooling computing and storage resources it is possible to scale with ease and speed to meet the infrastructure needs of the entire organization or individual departments, globally or locally.</a:t>
            </a:r>
          </a:p>
          <a:p>
            <a:endParaRPr lang="en-GB" dirty="0"/>
          </a:p>
          <a:p>
            <a:r>
              <a:rPr lang="en-GB" b="1" dirty="0"/>
              <a:t>Open Source</a:t>
            </a:r>
          </a:p>
          <a:p>
            <a:r>
              <a:rPr lang="en-GB" dirty="0"/>
              <a:t>Full range of open and community-driven OS and software solutions available on Azure. Full range of Linux distributions like Ubuntu and SUSE, community-driven solutions like Chef, Puppet, and Docker along with other products like Oracle Database and Oracle WebLogic Server. </a:t>
            </a:r>
          </a:p>
          <a:p>
            <a:endParaRPr lang="en-GB" b="1" dirty="0"/>
          </a:p>
          <a:p>
            <a:endParaRPr lang="en-GB" b="1" dirty="0"/>
          </a:p>
          <a:p>
            <a:r>
              <a:rPr lang="en-GB" b="1" dirty="0"/>
              <a:t>VM Resource Manager</a:t>
            </a:r>
          </a:p>
          <a:p>
            <a:r>
              <a:rPr lang="en-GB" dirty="0"/>
              <a:t>The inclusion of Compute, Network &amp; Storage capabilities with the Azure Resource Manager will fundamentally simplify the deployment and management of complex applications running on IaaS. Many applications require a combination of resources, including a Virtual Network, Storage Account, Virtual Machine, and a Network Interface. The Azure Resource Manager offers the ability to construct a JSON template to deploy and manage all these resources together as a single application.</a:t>
            </a:r>
          </a:p>
          <a:p>
            <a:endParaRPr lang="en-GB" dirty="0"/>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7509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sz="900" b="0" i="0" kern="1200" dirty="0">
                <a:solidFill>
                  <a:schemeClr val="tx1"/>
                </a:solidFill>
                <a:effectLst/>
                <a:latin typeface="Segoe UI Light" pitchFamily="34" charset="0"/>
                <a:ea typeface="+mn-ea"/>
                <a:cs typeface="+mn-cs"/>
              </a:rPr>
              <a:t>Platform-as-a-service (PaaS) refers to cloud computing services that supply an on-demand environment for developing, testing, delivering, and managing software applications. PaaS is designed to make it easier for developers to quickly create web or mobile apps, without worrying about setting up or managing the underlying infrastructure of servers, storage, network, and databases needed for development.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Platform as a service (PaaS) is a complete development and deployment environment in the cloud, with resources that enable you to deliver everything from simple cloud-based apps to sophisticated, cloud-enabled enterprise applications. You purchase the resources you need from a </a:t>
            </a:r>
            <a:r>
              <a:rPr lang="en-US" sz="900" b="0" i="0" u="none" strike="noStrike" kern="1200" dirty="0">
                <a:solidFill>
                  <a:schemeClr val="tx1"/>
                </a:solidFill>
                <a:effectLst/>
                <a:latin typeface="Segoe UI Light" pitchFamily="34" charset="0"/>
                <a:ea typeface="+mn-ea"/>
                <a:cs typeface="+mn-cs"/>
                <a:hlinkClick r:id="rId3"/>
              </a:rPr>
              <a:t>cloud service provider</a:t>
            </a:r>
            <a:r>
              <a:rPr lang="en-US" sz="900" b="0" i="0" kern="1200" dirty="0">
                <a:solidFill>
                  <a:schemeClr val="tx1"/>
                </a:solidFill>
                <a:effectLst/>
                <a:latin typeface="Segoe UI Light" pitchFamily="34" charset="0"/>
                <a:ea typeface="+mn-ea"/>
                <a:cs typeface="+mn-cs"/>
              </a:rPr>
              <a:t> on a pay-as-you-go basis and access them over a secure Internet connection.</a:t>
            </a:r>
          </a:p>
          <a:p>
            <a:r>
              <a:rPr lang="en-US" sz="900" b="0" i="0" kern="1200" dirty="0">
                <a:solidFill>
                  <a:schemeClr val="tx1"/>
                </a:solidFill>
                <a:effectLst/>
                <a:latin typeface="Segoe UI Light" pitchFamily="34" charset="0"/>
                <a:ea typeface="+mn-ea"/>
                <a:cs typeface="+mn-cs"/>
              </a:rPr>
              <a:t>Like </a:t>
            </a:r>
            <a:r>
              <a:rPr lang="en-US" sz="900" b="0" i="0" u="none" strike="noStrike" kern="1200" dirty="0">
                <a:solidFill>
                  <a:schemeClr val="tx1"/>
                </a:solidFill>
                <a:effectLst/>
                <a:latin typeface="Segoe UI Light" pitchFamily="34" charset="0"/>
                <a:ea typeface="+mn-ea"/>
                <a:cs typeface="+mn-cs"/>
                <a:hlinkClick r:id="rId4"/>
              </a:rPr>
              <a:t>IaaS</a:t>
            </a:r>
            <a:r>
              <a:rPr lang="en-US" sz="900" b="0" i="0" kern="1200" dirty="0">
                <a:solidFill>
                  <a:schemeClr val="tx1"/>
                </a:solidFill>
                <a:effectLst/>
                <a:latin typeface="Segoe UI Light" pitchFamily="34" charset="0"/>
                <a:ea typeface="+mn-ea"/>
                <a:cs typeface="+mn-cs"/>
              </a:rPr>
              <a:t>, 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r>
              <a:rPr lang="en-US" sz="900" b="0" i="0" kern="1200" dirty="0">
                <a:solidFill>
                  <a:schemeClr val="tx1"/>
                </a:solidFill>
                <a:effectLst/>
                <a:latin typeface="Segoe UI Light" pitchFamily="34" charset="0"/>
                <a:ea typeface="+mn-ea"/>
                <a:cs typeface="+mn-cs"/>
              </a:rPr>
              <a:t>PaaS allows you to avoid the expense and complexity of buying and managing software licenses, the underlying application infrastructure and middleware or the development tools and other resources. You manage the applications and services you develop, and the cloud service provider typically manages everything else.</a:t>
            </a:r>
          </a:p>
          <a:p>
            <a:endParaRPr lang="en-US" dirty="0"/>
          </a:p>
          <a:p>
            <a:endParaRPr lang="en-US" dirty="0"/>
          </a:p>
          <a:p>
            <a:r>
              <a:rPr lang="en-US" sz="900" b="1" i="0" kern="1200" dirty="0">
                <a:solidFill>
                  <a:schemeClr val="tx1"/>
                </a:solidFill>
                <a:effectLst/>
                <a:latin typeface="Segoe UI Light" pitchFamily="34" charset="0"/>
                <a:ea typeface="+mn-ea"/>
                <a:cs typeface="+mn-cs"/>
              </a:rPr>
              <a:t>Common PaaS scenarios</a:t>
            </a:r>
          </a:p>
          <a:p>
            <a:r>
              <a:rPr lang="en-US" sz="900" b="0" i="0" kern="1200" dirty="0">
                <a:solidFill>
                  <a:schemeClr val="tx1"/>
                </a:solidFill>
                <a:effectLst/>
                <a:latin typeface="Segoe UI Light" pitchFamily="34" charset="0"/>
                <a:ea typeface="+mn-ea"/>
                <a:cs typeface="+mn-cs"/>
              </a:rPr>
              <a:t>Organizations typically use PaaS for these scenarios:</a:t>
            </a:r>
          </a:p>
          <a:p>
            <a:r>
              <a:rPr lang="en-US" sz="900" b="1" i="0" kern="1200" dirty="0">
                <a:solidFill>
                  <a:schemeClr val="tx1"/>
                </a:solidFill>
                <a:effectLst/>
                <a:latin typeface="Segoe UI Light" pitchFamily="34" charset="0"/>
                <a:ea typeface="+mn-ea"/>
                <a:cs typeface="+mn-cs"/>
              </a:rPr>
              <a:t>Development framework.</a:t>
            </a:r>
            <a:r>
              <a:rPr lang="en-US" sz="900" b="0" i="0" kern="1200" dirty="0">
                <a:solidFill>
                  <a:schemeClr val="tx1"/>
                </a:solidFill>
                <a:effectLst/>
                <a:latin typeface="Segoe UI Light" pitchFamily="34" charset="0"/>
                <a:ea typeface="+mn-ea"/>
                <a:cs typeface="+mn-cs"/>
              </a:rPr>
              <a:t> PaaS provides a framework that developers can build upon to develop or customize cloud-based applications. Similar to the way you create an Excel macro, PaaS lets developers create applications using built-in software components. Cloud features such as scalability, high-availability, and multi-tenant capability are included, reducing the amount of coding that developers must do.</a:t>
            </a:r>
          </a:p>
          <a:p>
            <a:r>
              <a:rPr lang="en-US" sz="900" b="1" i="0" kern="1200" dirty="0">
                <a:solidFill>
                  <a:schemeClr val="tx1"/>
                </a:solidFill>
                <a:effectLst/>
                <a:latin typeface="Segoe UI Light" pitchFamily="34" charset="0"/>
                <a:ea typeface="+mn-ea"/>
                <a:cs typeface="+mn-cs"/>
              </a:rPr>
              <a:t>Analytics or business intelligence.</a:t>
            </a:r>
            <a:r>
              <a:rPr lang="en-US" sz="900" b="0" i="0" kern="1200" dirty="0">
                <a:solidFill>
                  <a:schemeClr val="tx1"/>
                </a:solidFill>
                <a:effectLst/>
                <a:latin typeface="Segoe UI Light" pitchFamily="34" charset="0"/>
                <a:ea typeface="+mn-ea"/>
                <a:cs typeface="+mn-cs"/>
              </a:rPr>
              <a:t> Tools provided as a service with PaaS allow organizations to analyze and mine their data, finding insights and patterns and predicting outcomes to improve forecasting, product design decisions, investment returns, and other business decisions.</a:t>
            </a:r>
          </a:p>
          <a:p>
            <a:r>
              <a:rPr lang="en-US" sz="900" b="1" i="0" kern="1200" dirty="0">
                <a:solidFill>
                  <a:schemeClr val="tx1"/>
                </a:solidFill>
                <a:effectLst/>
                <a:latin typeface="Segoe UI Light" pitchFamily="34" charset="0"/>
                <a:ea typeface="+mn-ea"/>
                <a:cs typeface="+mn-cs"/>
              </a:rPr>
              <a:t>Additional services.</a:t>
            </a:r>
            <a:r>
              <a:rPr lang="en-US" sz="900" b="0" i="0" kern="1200" dirty="0">
                <a:solidFill>
                  <a:schemeClr val="tx1"/>
                </a:solidFill>
                <a:effectLst/>
                <a:latin typeface="Segoe UI Light" pitchFamily="34" charset="0"/>
                <a:ea typeface="+mn-ea"/>
                <a:cs typeface="+mn-cs"/>
              </a:rPr>
              <a:t> PaaS providers may offer other services that enhance applications, such as workflow, directory, security, and scheduling.</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Advantages of PaaS</a:t>
            </a:r>
          </a:p>
          <a:p>
            <a:r>
              <a:rPr lang="en-US" sz="900" b="0" i="0" kern="1200" dirty="0">
                <a:solidFill>
                  <a:schemeClr val="tx1"/>
                </a:solidFill>
                <a:effectLst/>
                <a:latin typeface="Segoe UI Light" pitchFamily="34" charset="0"/>
                <a:ea typeface="+mn-ea"/>
                <a:cs typeface="+mn-cs"/>
              </a:rPr>
              <a:t>By delivering infrastructure as a service, PaaS offers the same advantages as IaaS. But its additional features—middleware, development tools, and other business tools—give you more advantages:</a:t>
            </a:r>
          </a:p>
          <a:p>
            <a:r>
              <a:rPr lang="en-US" sz="900" b="1" i="0" kern="1200" dirty="0">
                <a:solidFill>
                  <a:schemeClr val="tx1"/>
                </a:solidFill>
                <a:effectLst/>
                <a:latin typeface="Segoe UI Light" pitchFamily="34" charset="0"/>
                <a:ea typeface="+mn-ea"/>
                <a:cs typeface="+mn-cs"/>
              </a:rPr>
              <a:t>Cut coding time.</a:t>
            </a:r>
            <a:r>
              <a:rPr lang="en-US" sz="900" b="0" i="0" kern="1200" dirty="0">
                <a:solidFill>
                  <a:schemeClr val="tx1"/>
                </a:solidFill>
                <a:effectLst/>
                <a:latin typeface="Segoe UI Light" pitchFamily="34" charset="0"/>
                <a:ea typeface="+mn-ea"/>
                <a:cs typeface="+mn-cs"/>
              </a:rPr>
              <a:t> PaaS development tools can cut the time it takes to code new apps with pre-coded application components built into the platform, such as workflow, directory services, security features, search, and so on.</a:t>
            </a:r>
          </a:p>
          <a:p>
            <a:r>
              <a:rPr lang="en-US" sz="900" b="1" i="0" kern="1200" dirty="0">
                <a:solidFill>
                  <a:schemeClr val="tx1"/>
                </a:solidFill>
                <a:effectLst/>
                <a:latin typeface="Segoe UI Light" pitchFamily="34" charset="0"/>
                <a:ea typeface="+mn-ea"/>
                <a:cs typeface="+mn-cs"/>
              </a:rPr>
              <a:t>Add development capabilities without adding staff.</a:t>
            </a:r>
            <a:r>
              <a:rPr lang="en-US" sz="900" b="0" i="0" kern="1200" dirty="0">
                <a:solidFill>
                  <a:schemeClr val="tx1"/>
                </a:solidFill>
                <a:effectLst/>
                <a:latin typeface="Segoe UI Light" pitchFamily="34" charset="0"/>
                <a:ea typeface="+mn-ea"/>
                <a:cs typeface="+mn-cs"/>
              </a:rPr>
              <a:t> Platform as a Service components can give your development team new capabilities without your needing to add staff having the required skills.</a:t>
            </a:r>
          </a:p>
          <a:p>
            <a:r>
              <a:rPr lang="en-US" sz="900" b="1" i="0" kern="1200" dirty="0">
                <a:solidFill>
                  <a:schemeClr val="tx1"/>
                </a:solidFill>
                <a:effectLst/>
                <a:latin typeface="Segoe UI Light" pitchFamily="34" charset="0"/>
                <a:ea typeface="+mn-ea"/>
                <a:cs typeface="+mn-cs"/>
              </a:rPr>
              <a:t>Develop for multiple platforms—including mobile—more easily.</a:t>
            </a:r>
            <a:r>
              <a:rPr lang="en-US" sz="900" b="0" i="0" kern="1200" dirty="0">
                <a:solidFill>
                  <a:schemeClr val="tx1"/>
                </a:solidFill>
                <a:effectLst/>
                <a:latin typeface="Segoe UI Light" pitchFamily="34" charset="0"/>
                <a:ea typeface="+mn-ea"/>
                <a:cs typeface="+mn-cs"/>
              </a:rPr>
              <a:t> Some service providers give you development options for multiple platforms, such as computers, mobile devices, and browsers making cross-platform apps quicker and easier to develop.</a:t>
            </a:r>
          </a:p>
          <a:p>
            <a:r>
              <a:rPr lang="en-US" sz="900" b="1" i="0" kern="1200" dirty="0">
                <a:solidFill>
                  <a:schemeClr val="tx1"/>
                </a:solidFill>
                <a:effectLst/>
                <a:latin typeface="Segoe UI Light" pitchFamily="34" charset="0"/>
                <a:ea typeface="+mn-ea"/>
                <a:cs typeface="+mn-cs"/>
              </a:rPr>
              <a:t>Use sophisticated tools affordably.</a:t>
            </a:r>
            <a:r>
              <a:rPr lang="en-US" sz="900" b="0" i="0" kern="1200" dirty="0">
                <a:solidFill>
                  <a:schemeClr val="tx1"/>
                </a:solidFill>
                <a:effectLst/>
                <a:latin typeface="Segoe UI Light" pitchFamily="34" charset="0"/>
                <a:ea typeface="+mn-ea"/>
                <a:cs typeface="+mn-cs"/>
              </a:rPr>
              <a:t> A pay-as-you-go model makes it possible for individuals or organizations to use sophisticated development software and business intelligence and analytics tools that they could not afford to purchase outright.</a:t>
            </a:r>
          </a:p>
          <a:p>
            <a:r>
              <a:rPr lang="en-US" sz="900" b="1" i="0" kern="1200" dirty="0">
                <a:solidFill>
                  <a:schemeClr val="tx1"/>
                </a:solidFill>
                <a:effectLst/>
                <a:latin typeface="Segoe UI Light" pitchFamily="34" charset="0"/>
                <a:ea typeface="+mn-ea"/>
                <a:cs typeface="+mn-cs"/>
              </a:rPr>
              <a:t>Support geographically distributed development teams.</a:t>
            </a:r>
            <a:r>
              <a:rPr lang="en-US" sz="900" b="0" i="0" kern="1200" dirty="0">
                <a:solidFill>
                  <a:schemeClr val="tx1"/>
                </a:solidFill>
                <a:effectLst/>
                <a:latin typeface="Segoe UI Light" pitchFamily="34" charset="0"/>
                <a:ea typeface="+mn-ea"/>
                <a:cs typeface="+mn-cs"/>
              </a:rPr>
              <a:t> Because the development environment is accessed over the Internet, development teams can work together on projects even when team members are in remote locations.</a:t>
            </a:r>
          </a:p>
          <a:p>
            <a:r>
              <a:rPr lang="en-US" sz="900" b="1" i="0" kern="1200" dirty="0">
                <a:solidFill>
                  <a:schemeClr val="tx1"/>
                </a:solidFill>
                <a:effectLst/>
                <a:latin typeface="Segoe UI Light" pitchFamily="34" charset="0"/>
                <a:ea typeface="+mn-ea"/>
                <a:cs typeface="+mn-cs"/>
              </a:rPr>
              <a:t>Efficiently manage the application lifecycle.</a:t>
            </a:r>
            <a:r>
              <a:rPr lang="en-US" sz="900" b="0" i="0" kern="1200" dirty="0">
                <a:solidFill>
                  <a:schemeClr val="tx1"/>
                </a:solidFill>
                <a:effectLst/>
                <a:latin typeface="Segoe UI Light" pitchFamily="34" charset="0"/>
                <a:ea typeface="+mn-ea"/>
                <a:cs typeface="+mn-cs"/>
              </a:rPr>
              <a:t> PaaS provides all of the capabilities that you need to support the complete web application lifecycle: building, testing, deploying, managing, and updating within the same integrated environment.</a:t>
            </a:r>
          </a:p>
          <a:p>
            <a:endParaRPr lang="en-US" dirty="0"/>
          </a:p>
          <a:p>
            <a:r>
              <a:rPr lang="en-US" dirty="0"/>
              <a:t>https://azure.microsoft.com/en-us/overview/what-is-paas/</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394200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a:t>Platform</a:t>
            </a:r>
            <a:r>
              <a:rPr lang="en-GB" b="1" baseline="0"/>
              <a:t> as Service (</a:t>
            </a:r>
            <a:r>
              <a:rPr lang="en-GB" b="1" err="1"/>
              <a:t>Paas</a:t>
            </a:r>
            <a:r>
              <a:rPr lang="en-GB" b="1"/>
              <a:t>)</a:t>
            </a:r>
          </a:p>
          <a:p>
            <a:r>
              <a:rPr lang="en-GB"/>
              <a:t>The Microsoft Azure platform provides a cloud services operating system and a set of services to support easy development and operation of applications for the platform. The platform provides functionality to build and manage applications that span from consumer Web to enterprise scenarios. No longer the</a:t>
            </a:r>
            <a:r>
              <a:rPr lang="en-GB" baseline="0"/>
              <a:t> </a:t>
            </a:r>
            <a:r>
              <a:rPr lang="en-GB"/>
              <a:t>need to spend hours managing VMs, patching Operating Systems and Frameworks.</a:t>
            </a:r>
          </a:p>
          <a:p>
            <a:endParaRPr lang="en-GB"/>
          </a:p>
          <a:p>
            <a:endParaRPr lang="en-GB"/>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04197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sz="900" b="0" i="0" kern="1200" dirty="0">
                <a:solidFill>
                  <a:schemeClr val="tx1"/>
                </a:solidFill>
                <a:effectLst/>
                <a:latin typeface="Segoe UI Light" pitchFamily="34" charset="0"/>
                <a:ea typeface="+mn-ea"/>
                <a:cs typeface="+mn-cs"/>
              </a:rPr>
              <a:t>Software-as-a-service (SaaS) is a method for delivering software applications over the Internet, on demand and typically on a subscription basis. With SaaS, cloud providers host and manage the software application and underlying infrastructure, and handle any maintenance, like software upgrades and security patching. Users connect to the application over the Internet, usually with a web browser on their phone, tablet, or PC.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Software as a service (SaaS) allows users to connect to and use cloud-based apps over the Internet. Common examples are email, calendaring, and office tools (such as Microsoft Office 365).</a:t>
            </a:r>
          </a:p>
          <a:p>
            <a:r>
              <a:rPr lang="en-US" sz="900" b="0" i="0" kern="1200" dirty="0">
                <a:solidFill>
                  <a:schemeClr val="tx1"/>
                </a:solidFill>
                <a:effectLst/>
                <a:latin typeface="Segoe UI Light" pitchFamily="34" charset="0"/>
                <a:ea typeface="+mn-ea"/>
                <a:cs typeface="+mn-cs"/>
              </a:rPr>
              <a:t>SaaS provides a complete software solution that you purchase on a pay-as-you-go basis from a </a:t>
            </a:r>
            <a:r>
              <a:rPr lang="en-US" sz="900" b="0" i="0" u="none" strike="noStrike" kern="1200" dirty="0">
                <a:solidFill>
                  <a:schemeClr val="tx1"/>
                </a:solidFill>
                <a:effectLst/>
                <a:latin typeface="Segoe UI Light" pitchFamily="34" charset="0"/>
                <a:ea typeface="+mn-ea"/>
                <a:cs typeface="+mn-cs"/>
                <a:hlinkClick r:id="rId3"/>
              </a:rPr>
              <a:t>cloud service provider</a:t>
            </a:r>
            <a:r>
              <a:rPr lang="en-US" sz="900" b="0" i="0" kern="1200" dirty="0">
                <a:solidFill>
                  <a:schemeClr val="tx1"/>
                </a:solidFill>
                <a:effectLst/>
                <a:latin typeface="Segoe UI Light" pitchFamily="34" charset="0"/>
                <a:ea typeface="+mn-ea"/>
                <a:cs typeface="+mn-cs"/>
              </a:rPr>
              <a:t>. You rent the use of an app for your organization, and your users connect to it over the Internet, usually with a web browser. All of the underlying infrastructure, middleware, app software, and app data are located in the service provider’s data center. The service provider manages the hardware and software, and with the appropriate service agreement, will ensure the availability and the security of the app and your data as well. SaaS allows your organization to get quickly up and running with an app at minimal upfront cost.</a:t>
            </a:r>
          </a:p>
          <a:p>
            <a:endParaRPr lang="en-US" dirty="0"/>
          </a:p>
          <a:p>
            <a:r>
              <a:rPr lang="en-US" sz="900" b="1" i="0" kern="1200" dirty="0">
                <a:solidFill>
                  <a:schemeClr val="tx1"/>
                </a:solidFill>
                <a:effectLst/>
                <a:latin typeface="Segoe UI Light" pitchFamily="34" charset="0"/>
                <a:ea typeface="+mn-ea"/>
                <a:cs typeface="+mn-cs"/>
              </a:rPr>
              <a:t>Common SaaS scenarios</a:t>
            </a:r>
          </a:p>
          <a:p>
            <a:r>
              <a:rPr lang="en-US" sz="900" b="0" i="0" kern="1200" dirty="0">
                <a:solidFill>
                  <a:schemeClr val="tx1"/>
                </a:solidFill>
                <a:effectLst/>
                <a:latin typeface="Segoe UI Light" pitchFamily="34" charset="0"/>
                <a:ea typeface="+mn-ea"/>
                <a:cs typeface="+mn-cs"/>
              </a:rPr>
              <a:t>If you’ve used a web-based email service such as Outlook, Hotmail, or Yahoo! Mail, then you’ve already used a form of SaaS. With these services, you log into your account over the Internet, often from a web browser. The email software is located on the service provider’s network, and your messages are stored there as well. You can access your email and stored messages from a web browser on any computer or Internet-connected device.</a:t>
            </a:r>
          </a:p>
          <a:p>
            <a:r>
              <a:rPr lang="en-US" sz="900" b="0" i="0" kern="1200" dirty="0">
                <a:solidFill>
                  <a:schemeClr val="tx1"/>
                </a:solidFill>
                <a:effectLst/>
                <a:latin typeface="Segoe UI Light" pitchFamily="34" charset="0"/>
                <a:ea typeface="+mn-ea"/>
                <a:cs typeface="+mn-cs"/>
              </a:rPr>
              <a:t>The previous examples are free services for personal use. For organizational use, you can rent productivity apps, such as email, collaboration, and calendaring; and sophisticated business applications such as customer relationship management (CRM), enterprise resource planning (ERP), and document management. You pay for the use of these apps by subscription or according to the level of use.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Advantages of SaaS</a:t>
            </a:r>
          </a:p>
          <a:p>
            <a:r>
              <a:rPr lang="en-US" sz="900" b="1" i="0" kern="1200" dirty="0">
                <a:solidFill>
                  <a:schemeClr val="tx1"/>
                </a:solidFill>
                <a:effectLst/>
                <a:latin typeface="Segoe UI Light" pitchFamily="34" charset="0"/>
                <a:ea typeface="+mn-ea"/>
                <a:cs typeface="+mn-cs"/>
              </a:rPr>
              <a:t>Gain access to sophisticated applications.</a:t>
            </a:r>
            <a:r>
              <a:rPr lang="en-US" sz="900" b="0" i="0" kern="1200" dirty="0">
                <a:solidFill>
                  <a:schemeClr val="tx1"/>
                </a:solidFill>
                <a:effectLst/>
                <a:latin typeface="Segoe UI Light" pitchFamily="34" charset="0"/>
                <a:ea typeface="+mn-ea"/>
                <a:cs typeface="+mn-cs"/>
              </a:rPr>
              <a:t> To provide SaaS apps to users, you don’t need to purchase, install, update, or maintain any hardware, middleware, or software. SaaS makes even sophisticated enterprise applications, such as ERP and CRM, affordable for organizations that lack the resources to buy, deploy, and manage the required infrastructure and software themselves.</a:t>
            </a:r>
          </a:p>
          <a:p>
            <a:r>
              <a:rPr lang="en-US" sz="900" b="1" i="0" kern="1200" dirty="0">
                <a:solidFill>
                  <a:schemeClr val="tx1"/>
                </a:solidFill>
                <a:effectLst/>
                <a:latin typeface="Segoe UI Light" pitchFamily="34" charset="0"/>
                <a:ea typeface="+mn-ea"/>
                <a:cs typeface="+mn-cs"/>
              </a:rPr>
              <a:t>Pay only for what you use.</a:t>
            </a:r>
            <a:r>
              <a:rPr lang="en-US" sz="900" b="0" i="0" kern="1200" dirty="0">
                <a:solidFill>
                  <a:schemeClr val="tx1"/>
                </a:solidFill>
                <a:effectLst/>
                <a:latin typeface="Segoe UI Light" pitchFamily="34" charset="0"/>
                <a:ea typeface="+mn-ea"/>
                <a:cs typeface="+mn-cs"/>
              </a:rPr>
              <a:t> You also save money because the SaaS service automatically scales up and down according to the level of usage.</a:t>
            </a:r>
          </a:p>
          <a:p>
            <a:r>
              <a:rPr lang="en-US" sz="900" b="1" i="0" kern="1200" dirty="0">
                <a:solidFill>
                  <a:schemeClr val="tx1"/>
                </a:solidFill>
                <a:effectLst/>
                <a:latin typeface="Segoe UI Light" pitchFamily="34" charset="0"/>
                <a:ea typeface="+mn-ea"/>
                <a:cs typeface="+mn-cs"/>
              </a:rPr>
              <a:t>Use free client software.</a:t>
            </a:r>
            <a:r>
              <a:rPr lang="en-US" sz="900" b="0" i="0" kern="1200" dirty="0">
                <a:solidFill>
                  <a:schemeClr val="tx1"/>
                </a:solidFill>
                <a:effectLst/>
                <a:latin typeface="Segoe UI Light" pitchFamily="34" charset="0"/>
                <a:ea typeface="+mn-ea"/>
                <a:cs typeface="+mn-cs"/>
              </a:rPr>
              <a:t> Users can run most SaaS apps directly from their web browser without needing to download and install any software, although some apps require plugins. This means that you don’t need to purchase and install special software for your users.</a:t>
            </a:r>
          </a:p>
          <a:p>
            <a:r>
              <a:rPr lang="en-US" sz="900" b="1" i="0" kern="1200" dirty="0">
                <a:solidFill>
                  <a:schemeClr val="tx1"/>
                </a:solidFill>
                <a:effectLst/>
                <a:latin typeface="Segoe UI Light" pitchFamily="34" charset="0"/>
                <a:ea typeface="+mn-ea"/>
                <a:cs typeface="+mn-cs"/>
              </a:rPr>
              <a:t>Mobilize your workforce easily.</a:t>
            </a:r>
            <a:r>
              <a:rPr lang="en-US" sz="900" b="0" i="0" kern="1200" dirty="0">
                <a:solidFill>
                  <a:schemeClr val="tx1"/>
                </a:solidFill>
                <a:effectLst/>
                <a:latin typeface="Segoe UI Light" pitchFamily="34" charset="0"/>
                <a:ea typeface="+mn-ea"/>
                <a:cs typeface="+mn-cs"/>
              </a:rPr>
              <a:t> SaaS makes it easy to “mobilize” your workforce because users can access SaaS apps and data from any Internet-connected computer or mobile device. You don’t need to worry about developing apps to run on different types of computers and devices because the service provider has already done so. In addition, you don’t need to bring special expertise onboard to manage the security issues inherent in mobile computing. A carefully chosen service provider will ensure the security of your data, regardless of the type of device consuming it.</a:t>
            </a:r>
          </a:p>
          <a:p>
            <a:r>
              <a:rPr lang="en-US" sz="900" b="1" i="0" kern="1200" dirty="0">
                <a:solidFill>
                  <a:schemeClr val="tx1"/>
                </a:solidFill>
                <a:effectLst/>
                <a:latin typeface="Segoe UI Light" pitchFamily="34" charset="0"/>
                <a:ea typeface="+mn-ea"/>
                <a:cs typeface="+mn-cs"/>
              </a:rPr>
              <a:t>Access app data from anywhere.</a:t>
            </a:r>
            <a:r>
              <a:rPr lang="en-US" sz="900" b="0" i="0" kern="1200" dirty="0">
                <a:solidFill>
                  <a:schemeClr val="tx1"/>
                </a:solidFill>
                <a:effectLst/>
                <a:latin typeface="Segoe UI Light" pitchFamily="34" charset="0"/>
                <a:ea typeface="+mn-ea"/>
                <a:cs typeface="+mn-cs"/>
              </a:rPr>
              <a:t> With data stored in the cloud, users can access their information from any Internet-connected computer or mobile device. And when app data is stored in the cloud, no data is lost if a user’s computer or device fails.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88348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dirty="0"/>
              <a:t>Software as Service </a:t>
            </a:r>
            <a:r>
              <a:rPr lang="en-GB" b="1" baseline="0" dirty="0"/>
              <a:t>(</a:t>
            </a:r>
            <a:r>
              <a:rPr lang="en-GB" b="1" baseline="0" dirty="0" err="1"/>
              <a:t>S</a:t>
            </a:r>
            <a:r>
              <a:rPr lang="en-GB" b="1" dirty="0" err="1"/>
              <a:t>aas</a:t>
            </a:r>
            <a:r>
              <a:rPr lang="en-GB" b="1" dirty="0"/>
              <a:t>)</a:t>
            </a:r>
          </a:p>
          <a:p>
            <a:r>
              <a:rPr lang="en-GB" dirty="0"/>
              <a:t>Software as a Service (SaaS) makes use of a cloud computing infrastructure to deliver one application to many users, regardless of their location, rather than the traditional model of one application per desktop. It allows activities to be managed from central locations in a one-to-many model, including architecture, pricing, partnering, and management characteristics.</a:t>
            </a:r>
          </a:p>
          <a:p>
            <a:endParaRPr lang="en-GB" dirty="0"/>
          </a:p>
          <a:p>
            <a:r>
              <a:rPr lang="en-GB" dirty="0">
                <a:effectLst/>
              </a:rPr>
              <a:t>Software as a Service (SaaS) has the potential to transform the way information-technology (IT) departments relate to and even think about their role as providers of computing services to the rest of the enterprise. The emergence of SaaS as an effective software-delivery mechanism creates an opportunity for IT departments to change their focus from deploying and supporting applications to managing the services that those applications provide. A successful service-centric IT, in turn, directly produces more value for the business by providing services that draw from both internal and external sources and align closely with business goals.</a:t>
            </a:r>
          </a:p>
          <a:p>
            <a:endParaRPr lang="en-GB" dirty="0">
              <a:effectLst/>
            </a:endParaRPr>
          </a:p>
          <a:p>
            <a:endParaRPr lang="en-GB" dirty="0">
              <a:effectLst/>
            </a:endParaRPr>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9648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E62E8F-1DA9-4739-B729-97AB4EFA26B1}"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401717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http://blogs.msdn.com/b/shanyu/archive/2015/09/18/understanding-and-using-hdinsight-spark-streaming.aspx</a:t>
            </a:r>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E62E8F-1DA9-4739-B729-97AB4EFA26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4236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9210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55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76139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839236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defTabSz="914400">
              <a:spcBef>
                <a:spcPct val="20000"/>
              </a:spcBef>
              <a:buSzPct val="100000"/>
            </a:pPr>
            <a:r>
              <a:rPr lang="en-US" sz="1050">
                <a:solidFill>
                  <a:prstClr val="black"/>
                </a:solidFill>
                <a:cs typeface="Segoe UI Light" panose="020B0502040204020203" pitchFamily="34" charset="0"/>
              </a:rPr>
              <a:t>Event Hubs</a:t>
            </a:r>
          </a:p>
          <a:p>
            <a:pPr lvl="0" defTabSz="914400">
              <a:spcBef>
                <a:spcPct val="20000"/>
              </a:spcBef>
              <a:buSzPct val="100000"/>
            </a:pPr>
            <a:r>
              <a:rPr lang="en-US">
                <a:solidFill>
                  <a:prstClr val="black"/>
                </a:solidFill>
                <a:cs typeface="Segoe UI Light" panose="020B0502040204020203" pitchFamily="34" charset="0"/>
              </a:rPr>
              <a:t>	</a:t>
            </a:r>
            <a:r>
              <a:rPr lang="en-US" sz="900">
                <a:solidFill>
                  <a:prstClr val="black"/>
                </a:solidFill>
                <a:cs typeface="Segoe UI Light" panose="020B0502040204020203" pitchFamily="34" charset="0"/>
              </a:rPr>
              <a:t>Highly scalable publish-subscribe </a:t>
            </a:r>
            <a:r>
              <a:rPr lang="en-US" sz="900" err="1">
                <a:solidFill>
                  <a:prstClr val="black"/>
                </a:solidFill>
                <a:cs typeface="Segoe UI Light" panose="020B0502040204020203" pitchFamily="34" charset="0"/>
              </a:rPr>
              <a:t>ingestor</a:t>
            </a:r>
            <a:r>
              <a:rPr lang="en-US" sz="800">
                <a:solidFill>
                  <a:prstClr val="black"/>
                </a:solidFill>
                <a:cs typeface="Segoe UI Light" panose="020B0502040204020203" pitchFamily="34" charset="0"/>
              </a:rPr>
              <a:t> </a:t>
            </a:r>
            <a:endParaRPr lang="en-GB" sz="800">
              <a:cs typeface="Segoe UI Light" panose="020B0502040204020203" pitchFamily="34" charset="0"/>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07869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a:t>Azure Management Portal</a:t>
            </a:r>
          </a:p>
          <a:p>
            <a:endParaRPr lang="en-GB"/>
          </a:p>
          <a:p>
            <a:r>
              <a:rPr lang="en-GB"/>
              <a:t>Azure has a web interface called the Management Portal that allows administrators to access and administer most, but not all Azure features. Microsoft typically releases the newer UI portal in beta before retiring an older one. The newer one is called the "Azure Preview Portal". </a:t>
            </a:r>
          </a:p>
          <a:p>
            <a:endParaRPr lang="en-GB"/>
          </a:p>
          <a:p>
            <a:r>
              <a:rPr lang="en-GB"/>
              <a:t>There is typically a long overlap when both portals are active. While core services will appear in both portals, not all functionality may be available in both. Newer services may show up in the newer portal first and older services and functionality may only exist in the older one. The message here is that if you don't find something in the older portal, check the newer one and vice-versa. </a:t>
            </a:r>
          </a:p>
          <a:p>
            <a:endParaRPr lang="en-GB"/>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28032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None/>
            </a:pPr>
            <a:r>
              <a:rPr lang="en-US" b="1" dirty="0"/>
              <a:t>Slide Objectives</a:t>
            </a:r>
            <a:endParaRPr lang="en-US" dirty="0"/>
          </a:p>
          <a:p>
            <a:pPr marL="0" indent="0">
              <a:buNone/>
            </a:pPr>
            <a:r>
              <a:rPr lang="en-US" b="0" dirty="0"/>
              <a:t>To</a:t>
            </a:r>
            <a:r>
              <a:rPr lang="en-US" b="0" baseline="0" dirty="0"/>
              <a:t> discuss the concept of a resource group</a:t>
            </a:r>
          </a:p>
          <a:p>
            <a:pPr marL="0" indent="0">
              <a:buNone/>
            </a:pPr>
            <a:endParaRPr lang="en-US" b="0" dirty="0"/>
          </a:p>
          <a:p>
            <a:pPr marL="0" indent="0">
              <a:buNone/>
            </a:pPr>
            <a:r>
              <a:rPr lang="en-US" b="1" dirty="0"/>
              <a:t>Notes</a:t>
            </a:r>
          </a:p>
          <a:p>
            <a:pPr marL="171450" indent="-171450"/>
            <a:r>
              <a:rPr lang="en-US" b="0" dirty="0"/>
              <a:t>Application Lifecycle Containment</a:t>
            </a:r>
            <a:r>
              <a:rPr lang="en-US" b="0" baseline="0" dirty="0"/>
              <a:t> – You can deploy everything included in a resource group together, thereby maintaining versions of an application along with it’s resources.</a:t>
            </a:r>
          </a:p>
          <a:p>
            <a:pPr marL="171450" indent="-171450"/>
            <a:r>
              <a:rPr lang="en-US" b="0" baseline="0" dirty="0"/>
              <a:t>Declarative Solution – RG’s are .</a:t>
            </a:r>
            <a:r>
              <a:rPr lang="en-US" b="0" baseline="0" dirty="0" err="1"/>
              <a:t>json</a:t>
            </a:r>
            <a:r>
              <a:rPr lang="en-US" b="0" baseline="0" dirty="0"/>
              <a:t>, declarative/configuration code</a:t>
            </a:r>
          </a:p>
          <a:p>
            <a:pPr marL="171450" indent="-171450"/>
            <a:r>
              <a:rPr lang="en-US" b="0" baseline="0" dirty="0"/>
              <a:t>Grouping – Resource groups provide a logical grouping of resources</a:t>
            </a:r>
          </a:p>
          <a:p>
            <a:pPr marL="171450" indent="-171450"/>
            <a:r>
              <a:rPr lang="en-US" b="0" baseline="0" dirty="0"/>
              <a:t>Consistent Management Layer – In the V2 portal, everything is controlled in a RG. RGs can be accessed via REST APIs and resource providers</a:t>
            </a:r>
          </a:p>
          <a:p>
            <a:pPr marL="171450" indent="-171450"/>
            <a:r>
              <a:rPr lang="en-US" b="0" baseline="0" dirty="0"/>
              <a:t>Access Control – You can only use RBAC in the new portal and the highest level generally used for RBAC is the resource group level. There is a Subscription Admin role, but that is typically not the type of things customers are interested in assigning to IT Pros or Developers</a:t>
            </a:r>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5:19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03776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Resource Groups</a:t>
            </a:r>
          </a:p>
          <a:p>
            <a:r>
              <a:rPr lang="en-US" dirty="0"/>
              <a:t>When resources are in the container, they have</a:t>
            </a:r>
            <a:r>
              <a:rPr lang="en-US" baseline="0" dirty="0"/>
              <a:t> a common </a:t>
            </a:r>
            <a:r>
              <a:rPr lang="en-US" baseline="0" dirty="0" err="1"/>
              <a:t>lifecyle</a:t>
            </a:r>
            <a:r>
              <a:rPr lang="en-US" baseline="0" dirty="0"/>
              <a:t>. You can deploy these things together, put RBAC on them together with one request and they can know about each other</a:t>
            </a:r>
          </a:p>
          <a:p>
            <a:r>
              <a:rPr lang="en-US" baseline="0" dirty="0"/>
              <a:t>Every resource must be in ONE resource group, important for RBAC</a:t>
            </a:r>
          </a:p>
          <a:p>
            <a:r>
              <a:rPr lang="en-US" baseline="0" dirty="0"/>
              <a:t>Don’t have to live in same location, can deploy to multiple regions</a:t>
            </a:r>
          </a:p>
          <a:p>
            <a:r>
              <a:rPr lang="en-US" baseline="0" dirty="0"/>
              <a:t>Resources can be </a:t>
            </a:r>
            <a:r>
              <a:rPr lang="en-US" baseline="0" dirty="0" err="1"/>
              <a:t>heterogenous</a:t>
            </a:r>
            <a:r>
              <a:rPr lang="en-US" baseline="0" dirty="0"/>
              <a:t> or homogenous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26588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Most significant question</a:t>
            </a:r>
            <a:r>
              <a:rPr lang="en-US" baseline="0" dirty="0"/>
              <a:t> is of lifecycle and what to place in a resource group</a:t>
            </a:r>
          </a:p>
          <a:p>
            <a:r>
              <a:rPr lang="en-US" baseline="0" dirty="0"/>
              <a:t>Can apply RBAC, but is this right for a particular resource group?</a:t>
            </a:r>
          </a:p>
          <a:p>
            <a:r>
              <a:rPr lang="en-US" baseline="0" dirty="0"/>
              <a:t>Sometimes resources are shared across multiple applications, in other words a VM could be stored in a storage account in a different resource group</a:t>
            </a:r>
          </a:p>
          <a:p>
            <a:r>
              <a:rPr lang="en-US" baseline="0" dirty="0"/>
              <a:t>Lifecycle is distinct and managed by different people</a:t>
            </a:r>
          </a:p>
          <a:p>
            <a:r>
              <a:rPr lang="en-US" baseline="0" dirty="0"/>
              <a:t>No hard and fast rule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0327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sz="900" b="0" i="0" kern="1200" dirty="0">
                <a:solidFill>
                  <a:schemeClr val="tx1"/>
                </a:solidFill>
                <a:effectLst/>
                <a:latin typeface="Segoe UI Light" pitchFamily="34" charset="0"/>
                <a:ea typeface="+mn-ea"/>
                <a:cs typeface="+mn-cs"/>
              </a:rPr>
              <a:t>An Azure virtual network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is a representation of your own network in the cloud. It is a logical isolation of the Azure cloud dedicated to your subscription. You can fully control the IP address blocks, DNS settings, security policies, and route tables within this network. You can also further segment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into subnets and launch Azure IaaS virtual machines (VMs) and/or Cloud Services (PaaS role instances). Additionally, you can connect the virtual network to your on-premises network using one of the connectivity options available in Azure. In essence, you can expand your network to Azure, with complete control on IP address blocks with the benefit of enterprise scale Azure provides.</a:t>
            </a:r>
            <a:endParaRPr lang="en-US" dirty="0"/>
          </a:p>
          <a:p>
            <a:pPr lvl="0"/>
            <a:endParaRPr lang="en-US" dirty="0"/>
          </a:p>
          <a:p>
            <a:pPr lvl="0"/>
            <a:r>
              <a:rPr lang="en-US" dirty="0"/>
              <a:t>Microsoft Azure Virtual Network is our solution to providing:</a:t>
            </a:r>
          </a:p>
          <a:p>
            <a:pPr lvl="1"/>
            <a:r>
              <a:rPr lang="en-US" dirty="0"/>
              <a:t>Hybrid solutions</a:t>
            </a:r>
          </a:p>
          <a:p>
            <a:pPr lvl="1"/>
            <a:r>
              <a:rPr lang="en-US" dirty="0"/>
              <a:t>Solutions that require advanced connectivity in the cloud</a:t>
            </a:r>
          </a:p>
          <a:p>
            <a:pPr lvl="0"/>
            <a:r>
              <a:rPr lang="en-US" dirty="0"/>
              <a:t>Hybrid (on-premises to cloud) connectivity is enabled by using the Virtual Private Network (VPN) solution that allows site-to-site connectivity allowing machines on-premises and machines in the cloud to appear on the same network</a:t>
            </a:r>
          </a:p>
          <a:p>
            <a:pPr lvl="0"/>
            <a:r>
              <a:rPr lang="en-US" dirty="0"/>
              <a:t>Advanced connectivity solutions are enabled because Microsoft Azure applications that are deployed to a virtual network will have persistent IP addresses. This is a requirement for solutions like Active Directory</a:t>
            </a:r>
          </a:p>
          <a:p>
            <a:r>
              <a:rPr lang="en-US" dirty="0"/>
              <a:t>Other solutions enabled by virtual networks in the cloud are mixing VMs and web/worker role solutions in the same Microsoft Azure network. This allows for scenarios such as web/worker roles communicating back to VMs running applications such as SQL server. </a:t>
            </a:r>
          </a:p>
          <a:p>
            <a:endParaRPr lang="en-US" dirty="0"/>
          </a:p>
          <a:p>
            <a:r>
              <a:rPr lang="en-US" dirty="0"/>
              <a:t>For more information, refer to </a:t>
            </a:r>
          </a:p>
          <a:p>
            <a:r>
              <a:rPr lang="en-US" dirty="0"/>
              <a:t>“Virtual Network Overview” (</a:t>
            </a:r>
            <a:r>
              <a:rPr lang="en-US" dirty="0">
                <a:hlinkClick r:id="rId3"/>
              </a:rPr>
              <a:t>https://azure.microsoft.com/en-us/documentation/articles/virtual-networks-overview/</a:t>
            </a:r>
            <a:r>
              <a:rPr lang="en-US" dirty="0"/>
              <a:t>) and </a:t>
            </a:r>
          </a:p>
          <a:p>
            <a:r>
              <a:rPr lang="en-US" dirty="0"/>
              <a:t>“IPv6 for Azure VMs available in most regions” (</a:t>
            </a:r>
            <a:r>
              <a:rPr lang="en-US" dirty="0">
                <a:hlinkClick r:id="rId4"/>
              </a:rPr>
              <a:t>https://azure.microsoft.com/en-us/updates/ipv6-for-azure-vms/</a:t>
            </a:r>
            <a:r>
              <a:rPr lang="en-US" dirty="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19979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figure on the left shows an on-premises network connected to the public Internet through a router. You can also see a firewall between the router and a DMZ hosting a DNS server and a web server farm. The web server farm is load balanced using a hardware load balancer that is exposed to the Internet, and consumes resources from the internal subnet. The internal subnet is separated from the DMZ by another firewall, and hosts Active Directory Domain Controller servers, database servers, and application servers.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same network can be hosted in Azure as shown in the figure on the right. Notice how the Azure infrastructure takes on the role of the router, allowing access from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to the public Internet without the need of any configuration. Firewalls can be substituted by Network Security Groups (NSGs) applied to each individual subnet. And physical load balancers are substituted by internet facing and internal load balancers in Azure.</a:t>
            </a:r>
          </a:p>
          <a:p>
            <a:endParaRPr lang="en-US" dirty="0"/>
          </a:p>
          <a:p>
            <a:r>
              <a:rPr lang="en-US" dirty="0"/>
              <a:t>For more information, refer to “Virtual Network Overview” (</a:t>
            </a:r>
            <a:r>
              <a:rPr lang="en-US" dirty="0">
                <a:hlinkClick r:id="rId3"/>
              </a:rPr>
              <a:t>https://azure.microsoft.com/en-us/documentation/articles/virtual-networks-overview/</a:t>
            </a:r>
            <a:r>
              <a:rPr lang="en-US" dirty="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3403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dirty="0"/>
              <a:t>All virtual machines that you create in Azure can automatically communicate using a private network channel with other virtual machines in the same virtual network in a resource group. However, other resources on the Internet or other virtual networks require endpoints to handle the inbound network traffic to the virtual machine. </a:t>
            </a:r>
          </a:p>
          <a:p>
            <a:pPr marL="0" indent="0">
              <a:buNone/>
            </a:pPr>
            <a:endParaRPr lang="en-US" dirty="0"/>
          </a:p>
          <a:p>
            <a:pPr marL="0" indent="0">
              <a:buNone/>
            </a:pPr>
            <a:r>
              <a:rPr lang="en-US" dirty="0"/>
              <a:t>When you create a virtual machine in the Management Portal, you can create these inbound security rules, such as for Remote Desktop, Windows PowerShell Remoting, or Secure Shell (SSH). After you create the virtual machine, if you have a network</a:t>
            </a:r>
            <a:r>
              <a:rPr lang="en-US" baseline="0" dirty="0"/>
              <a:t> security group, you can create additional inbound security rules</a:t>
            </a:r>
            <a:r>
              <a:rPr lang="en-US" dirty="0"/>
              <a:t> as needed. You also can manage incoming traffic to the inbound security rule.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19181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900" b="0" i="0" kern="1200" dirty="0">
                <a:solidFill>
                  <a:schemeClr val="tx1"/>
                </a:solidFill>
                <a:effectLst/>
                <a:latin typeface="Segoe UI Light" pitchFamily="34" charset="0"/>
                <a:ea typeface="+mn-ea"/>
                <a:cs typeface="+mn-cs"/>
              </a:rPr>
              <a:t>You can use an NSG to control traffic to one or more virtual machines (VMs), role instances, network adapters (NICs), or subnets in your virtual network. An NSG contains access control rules that allow or deny traffic based on traffic direction, protocol, source address and port, and destination address and port. The rules of an NSG can be changed at any time, and changes are applied to all associated instances.</a:t>
            </a:r>
          </a:p>
          <a:p>
            <a:endParaRPr lang="en-US" sz="900" b="0" i="0" u="none" strike="noStrike" kern="1200" baseline="0" dirty="0">
              <a:solidFill>
                <a:schemeClr val="tx1"/>
              </a:solidFill>
              <a:effectLst/>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For more information on how to create and manage NSGs using the Azure portal, refer to “How to manage NSGs using the Azure portal “ (</a:t>
            </a:r>
            <a:r>
              <a:rPr lang="en-US" sz="900" b="0" i="0" u="none" strike="noStrike" kern="1200" baseline="0" dirty="0">
                <a:solidFill>
                  <a:schemeClr val="tx1"/>
                </a:solidFill>
                <a:latin typeface="Segoe UI Light" pitchFamily="34" charset="0"/>
                <a:ea typeface="+mn-ea"/>
                <a:cs typeface="+mn-cs"/>
                <a:hlinkClick r:id="rId3"/>
              </a:rPr>
              <a:t>https://azure.microsoft.com/en-us/documentation/articles/virtual-networks-create-nsg-arm-pportal/</a:t>
            </a:r>
            <a:r>
              <a:rPr lang="en-US" sz="900" b="0" i="0" u="none" strike="noStrike" kern="1200" baseline="0" dirty="0">
                <a:solidFill>
                  <a:schemeClr val="tx1"/>
                </a:solidFill>
                <a:latin typeface="Segoe UI Light" pitchFamily="34"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750004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Since a majority of the enterprise customers may take years to migrate their existing IT infrastructure to Azure, Microsoft has provided options for connecting customers’ on-premises environment to a Microsoft Azure Virtual Network. They are as follows.</a:t>
            </a:r>
          </a:p>
          <a:p>
            <a:endParaRPr lang="en-US" sz="900" b="0" i="0" u="none" strike="noStrike" kern="1200" baseline="0" dirty="0">
              <a:solidFill>
                <a:schemeClr val="tx1"/>
              </a:solidFill>
              <a:latin typeface="Segoe UI Light" pitchFamily="34" charset="0"/>
              <a:ea typeface="+mn-ea"/>
              <a:cs typeface="+mn-cs"/>
            </a:endParaRP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Point-to-site VPN</a:t>
            </a: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Site-to-site VPN</a:t>
            </a: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ExpressRoute </a:t>
            </a:r>
          </a:p>
          <a:p>
            <a:pPr marL="0" indent="0">
              <a:buNone/>
            </a:pPr>
            <a:endParaRPr lang="en-US" sz="900" b="0" i="0" u="none" strike="noStrike" kern="1200" baseline="0" dirty="0">
              <a:solidFill>
                <a:schemeClr val="tx1"/>
              </a:solidFill>
              <a:latin typeface="Segoe UI Light" pitchFamily="34" charset="0"/>
              <a:ea typeface="+mn-ea"/>
              <a:cs typeface="+mn-cs"/>
            </a:endParaRPr>
          </a:p>
          <a:p>
            <a:pPr marL="0" indent="0">
              <a:buNone/>
            </a:pPr>
            <a:r>
              <a:rPr lang="en-US" sz="900" b="0" i="0" u="none" strike="noStrike" kern="1200" baseline="0" dirty="0">
                <a:solidFill>
                  <a:schemeClr val="tx1"/>
                </a:solidFill>
                <a:latin typeface="Segoe UI Light" pitchFamily="34" charset="0"/>
                <a:ea typeface="+mn-ea"/>
                <a:cs typeface="+mn-cs"/>
              </a:rPr>
              <a:t>We will discuss these in detail on the next slides.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11/5/2017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470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This is the simplest way to</a:t>
            </a:r>
            <a:r>
              <a:rPr lang="en-US" baseline="0" dirty="0"/>
              <a:t> securely connect a local computer to an Azure Virtual Network. For Point-to-Site (P2S) VPN connectivity, you don’t need a VPN device. Instead, you install a Windows VPN client and use it to connect to VMs and other cloud services in the Virtual Network. </a:t>
            </a:r>
          </a:p>
          <a:p>
            <a:pPr marL="0" indent="0">
              <a:buNone/>
            </a:pPr>
            <a:r>
              <a:rPr lang="en-US" sz="900" b="0" i="0" kern="1200" dirty="0">
                <a:solidFill>
                  <a:schemeClr val="tx1"/>
                </a:solidFill>
                <a:effectLst/>
                <a:latin typeface="Segoe UI Light" pitchFamily="34" charset="0"/>
                <a:ea typeface="+mn-ea"/>
                <a:cs typeface="+mn-cs"/>
              </a:rPr>
              <a:t>A P2S connection is useful when you want to connect to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from a remote location, such as from home or a conference, or when you only have a few clients that need to connect to a virtual network.</a:t>
            </a:r>
            <a:endParaRPr lang="en-US" baseline="0" dirty="0"/>
          </a:p>
          <a:p>
            <a:pPr marL="0" indent="0">
              <a:buNone/>
            </a:pPr>
            <a:endParaRPr lang="en-US" baseline="0" dirty="0"/>
          </a:p>
          <a:p>
            <a:r>
              <a:rPr lang="en-US" baseline="0" dirty="0"/>
              <a:t>For more information on how to configure a P2S VPN, </a:t>
            </a:r>
            <a:r>
              <a:rPr lang="en-US" dirty="0"/>
              <a:t>refer to “Configure a Point-to-Site connection to a </a:t>
            </a:r>
            <a:r>
              <a:rPr lang="en-US" dirty="0" err="1"/>
              <a:t>VNet</a:t>
            </a:r>
            <a:r>
              <a:rPr lang="en-US" dirty="0"/>
              <a:t> using PowerShell” (</a:t>
            </a:r>
            <a:r>
              <a:rPr lang="en-US" baseline="0" dirty="0">
                <a:hlinkClick r:id="rId3"/>
              </a:rPr>
              <a:t>https://azure.microsoft.com/en-us/documentation/articles/vpn-gateway-howto-point-to-site-rm-ps/</a:t>
            </a: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60241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Site-to-Site (S2S) VPN can be used to create a hybrid solution, or whenever you want a secure connection between your on-premises network and your virtual network. It is designed</a:t>
            </a:r>
            <a:r>
              <a:rPr lang="en-US" sz="900" b="0" i="0" kern="1200" baseline="0" dirty="0">
                <a:solidFill>
                  <a:schemeClr val="tx1"/>
                </a:solidFill>
                <a:effectLst/>
                <a:latin typeface="Segoe UI Light" pitchFamily="34" charset="0"/>
                <a:ea typeface="+mn-ea"/>
                <a:cs typeface="+mn-cs"/>
              </a:rPr>
              <a:t> for establishing secured connections between site offices and the cloud, or bridging on-premises networks with virtual networks in Azure.</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S2S</a:t>
            </a:r>
            <a:r>
              <a:rPr lang="en-US" sz="900" b="0" i="0" kern="1200" baseline="0" dirty="0">
                <a:solidFill>
                  <a:schemeClr val="tx1"/>
                </a:solidFill>
                <a:effectLst/>
                <a:latin typeface="Segoe UI Light" pitchFamily="34" charset="0"/>
                <a:ea typeface="+mn-ea"/>
                <a:cs typeface="+mn-cs"/>
              </a:rPr>
              <a:t> can also be used to bring the VMs in the cloud into the local domain and have security policies applied to it. This can be useful when you want to move your domain-joined servers to the cloud but keep them on the local Active Directory or you have migrated the application servers to Azure but want to keep the data on-premises.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VPN device is required to configure a S2S VPN connection. A public-facing IPv4 IP address is also</a:t>
            </a:r>
            <a:r>
              <a:rPr lang="en-US" sz="900" b="0" i="0" kern="1200" baseline="0" dirty="0">
                <a:solidFill>
                  <a:schemeClr val="tx1"/>
                </a:solidFill>
                <a:effectLst/>
                <a:latin typeface="Segoe UI Light" pitchFamily="34" charset="0"/>
                <a:ea typeface="+mn-ea"/>
                <a:cs typeface="+mn-cs"/>
              </a:rPr>
              <a:t> required for the VPN device.</a:t>
            </a:r>
          </a:p>
          <a:p>
            <a:endParaRPr lang="en-US" sz="900" b="0" i="0" kern="1200" baseline="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more information</a:t>
            </a:r>
            <a:r>
              <a:rPr lang="en-US" sz="900" b="0" i="0" kern="1200" baseline="0" dirty="0">
                <a:solidFill>
                  <a:schemeClr val="tx1"/>
                </a:solidFill>
                <a:effectLst/>
                <a:latin typeface="Segoe UI Light" pitchFamily="34" charset="0"/>
                <a:ea typeface="+mn-ea"/>
                <a:cs typeface="+mn-cs"/>
              </a:rPr>
              <a:t> on how to configure S2S VPN, refer </a:t>
            </a:r>
            <a:r>
              <a:rPr lang="en-US" dirty="0"/>
              <a:t>to “Create a </a:t>
            </a:r>
            <a:r>
              <a:rPr lang="en-US" dirty="0" err="1"/>
              <a:t>VNet</a:t>
            </a:r>
            <a:r>
              <a:rPr lang="en-US" dirty="0"/>
              <a:t> with a Site-to-Site connection using the Azure portal” (</a:t>
            </a:r>
            <a:r>
              <a:rPr lang="en-US" sz="900" b="0" i="0" kern="1200" baseline="0" dirty="0">
                <a:solidFill>
                  <a:schemeClr val="tx1"/>
                </a:solidFill>
                <a:effectLst/>
                <a:latin typeface="Segoe UI Light" pitchFamily="34" charset="0"/>
                <a:ea typeface="+mn-ea"/>
                <a:cs typeface="+mn-cs"/>
                <a:hlinkClick r:id="rId3"/>
              </a:rPr>
              <a:t>https://azure.microsoft.com/en-us/documentation/articles/vpn-gateway-howto-site-to-site-resource-manager-portal/</a:t>
            </a:r>
            <a:r>
              <a:rPr lang="en-US" sz="900" b="0" i="0" kern="1200" baseline="0" dirty="0">
                <a:solidFill>
                  <a:schemeClr val="tx1"/>
                </a:solidFill>
                <a:effectLst/>
                <a:latin typeface="Segoe UI Light" pitchFamily="34" charset="0"/>
                <a:ea typeface="+mn-ea"/>
                <a:cs typeface="+mn-cs"/>
              </a:rPr>
              <a:t>). </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11/5/2017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679336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900" b="0" i="0" kern="1200" dirty="0">
                <a:solidFill>
                  <a:schemeClr val="tx1"/>
                </a:solidFill>
                <a:effectLst/>
                <a:latin typeface="Segoe UI Light" pitchFamily="34" charset="0"/>
                <a:ea typeface="+mn-ea"/>
                <a:cs typeface="+mn-cs"/>
              </a:rPr>
              <a:t>Microsoft Azure ExpressRoute lets you extend your on-premises networks into the Microsoft cloud over a dedicated private connection facilitated by a connectivity provider. With ExpressRoute, you can establish connections to Microsoft cloud services, such as Microsoft Azure, Office 365, and CRM Online. Connectivity can be from an any-to-any (IP VPN) network, a point-to-point Ethernet network, or a virtual cross-connection through a connectivity provider at a co-location facility. ExpressRoute connections do not go over the public Internet. This allows ExpressRoute connections to offer more reliability, faster speeds, lower latencies, and higher security than typical connections over the Internet.</a:t>
            </a:r>
            <a:endParaRPr lang="en-US" sz="900" dirty="0"/>
          </a:p>
          <a:p>
            <a:pPr marL="0" indent="0">
              <a:buNone/>
            </a:pPr>
            <a:endParaRPr lang="en-US" sz="900" dirty="0"/>
          </a:p>
          <a:p>
            <a:pPr marL="0" indent="0">
              <a:buNone/>
            </a:pPr>
            <a:r>
              <a:rPr lang="en-US" sz="900" dirty="0"/>
              <a:t>With ExpressRoute, you can choose the network performance you desire. Your can design apps to meet </a:t>
            </a:r>
            <a:r>
              <a:rPr lang="en-US" sz="900" dirty="0" err="1"/>
              <a:t>QoS</a:t>
            </a:r>
            <a:r>
              <a:rPr lang="en-US" sz="900" dirty="0"/>
              <a:t> and SLA requirements.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ExpressRoute provides a private dedicated connection between Azure and your datacenter, so you don’t have to rely on the shared network infrastructure of the Internet.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With up to 10Gps dedicated connection, you have a extremely high bandwidth connection between Azure datacenters and your IT environment.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For transferring large datasets in and out of Azure datacenters, ExpressRoute provides an economically cheaper alternative.</a:t>
            </a:r>
          </a:p>
          <a:p>
            <a:endParaRPr lang="en-US" sz="900" dirty="0"/>
          </a:p>
          <a:p>
            <a:r>
              <a:rPr lang="en-US" sz="900" dirty="0"/>
              <a:t>For more information on ExpressRoute, refer to “ExpressRoute technical overview” (</a:t>
            </a:r>
            <a:r>
              <a:rPr lang="en-US" sz="900" dirty="0">
                <a:hlinkClick r:id="rId3"/>
              </a:rPr>
              <a:t>https://azure.microsoft.com/en-us/documentation/articles/expressroute-introduction/</a:t>
            </a:r>
            <a:r>
              <a:rPr lang="en-US" sz="900" dirty="0"/>
              <a:t>).</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35</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9425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3" indent="0" algn="l" defTabSz="932742" rtl="0" eaLnBrk="1" fontAlgn="auto" latinLnBrk="0" hangingPunct="1">
              <a:lnSpc>
                <a:spcPct val="90000"/>
              </a:lnSpc>
              <a:spcBef>
                <a:spcPts val="0"/>
              </a:spcBef>
              <a:spcAft>
                <a:spcPts val="340"/>
              </a:spcAft>
              <a:buClrTx/>
              <a:buSzTx/>
              <a:buFontTx/>
              <a:buNone/>
              <a:tabLst/>
              <a:defRPr/>
            </a:pPr>
            <a:r>
              <a:rPr lang="en-US"/>
              <a:t>Cloud Storage - Anywhere and anytime access</a:t>
            </a:r>
          </a:p>
          <a:p>
            <a:endParaRPr lang="tr-TR"/>
          </a:p>
          <a:p>
            <a:pPr lvl="3"/>
            <a:r>
              <a:rPr lang="en-US"/>
              <a:t>Easily build “internet scale” applications</a:t>
            </a:r>
          </a:p>
          <a:p>
            <a:pPr lvl="3"/>
            <a:r>
              <a:rPr lang="en-US">
                <a:solidFill>
                  <a:schemeClr val="tx1"/>
                </a:solidFill>
              </a:rPr>
              <a:t>More than 20 trillion stored objects</a:t>
            </a:r>
          </a:p>
          <a:p>
            <a:pPr lvl="3"/>
            <a:r>
              <a:rPr lang="en-US">
                <a:solidFill>
                  <a:schemeClr val="tx1"/>
                </a:solidFill>
              </a:rPr>
              <a:t>2+ </a:t>
            </a:r>
            <a:r>
              <a:rPr lang="tr-TR">
                <a:solidFill>
                  <a:schemeClr val="tx1"/>
                </a:solidFill>
              </a:rPr>
              <a:t>m</a:t>
            </a:r>
            <a:r>
              <a:rPr lang="en-US" err="1">
                <a:solidFill>
                  <a:schemeClr val="tx1"/>
                </a:solidFill>
              </a:rPr>
              <a:t>illion</a:t>
            </a:r>
            <a:r>
              <a:rPr lang="en-US">
                <a:solidFill>
                  <a:schemeClr val="tx1"/>
                </a:solidFill>
              </a:rPr>
              <a:t> requests/sec on average</a:t>
            </a:r>
          </a:p>
          <a:p>
            <a:endParaRPr lang="tr-TR"/>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4773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endParaRPr lang="en-GB" b="1" dirty="0"/>
          </a:p>
          <a:p>
            <a:endParaRPr lang="en-GB" b="1" dirty="0"/>
          </a:p>
          <a:p>
            <a:endParaRPr lang="en-GB" b="1" dirty="0"/>
          </a:p>
          <a:p>
            <a:endParaRPr lang="en-GB" b="1" dirty="0"/>
          </a:p>
          <a:p>
            <a:r>
              <a:rPr lang="en-GB" b="1" dirty="0"/>
              <a:t>Blob storage</a:t>
            </a:r>
            <a:r>
              <a:rPr lang="en-GB" dirty="0"/>
              <a:t> stores file data. A blob can be any type of text or binary data, such as a document, media file, or application installer. </a:t>
            </a:r>
          </a:p>
          <a:p>
            <a:endParaRPr lang="en-GB" dirty="0"/>
          </a:p>
          <a:p>
            <a:r>
              <a:rPr lang="en-US" dirty="0">
                <a:solidFill>
                  <a:srgbClr val="FFFF00"/>
                </a:solidFill>
              </a:rPr>
              <a:t>Blobs</a:t>
            </a:r>
            <a:r>
              <a:rPr lang="en-US" dirty="0"/>
              <a:t> – Massively scalable object store in the cloud</a:t>
            </a:r>
          </a:p>
          <a:p>
            <a:pPr lvl="2"/>
            <a:r>
              <a:rPr lang="en-US" dirty="0"/>
              <a:t>Simple REST interface (Put, Get, Delete)</a:t>
            </a:r>
          </a:p>
          <a:p>
            <a:pPr lvl="2"/>
            <a:r>
              <a:rPr lang="en-US" dirty="0"/>
              <a:t>Data sharing – share documents, pictures, video, music, etc.</a:t>
            </a:r>
          </a:p>
          <a:p>
            <a:pPr lvl="2"/>
            <a:r>
              <a:rPr lang="en-US" dirty="0"/>
              <a:t>Big Data – store raw data/logs and compute/map reduce over data</a:t>
            </a:r>
          </a:p>
          <a:p>
            <a:pPr lvl="2"/>
            <a:r>
              <a:rPr lang="en-US" dirty="0"/>
              <a:t>Backups – data and device backups</a:t>
            </a:r>
          </a:p>
          <a:p>
            <a:endParaRPr lang="en-GB" dirty="0"/>
          </a:p>
          <a:p>
            <a:r>
              <a:rPr lang="en-GB" b="1" dirty="0"/>
              <a:t>Table storage</a:t>
            </a:r>
            <a:r>
              <a:rPr lang="en-GB" dirty="0"/>
              <a:t> stores structured datasets. Table storage is a NoSQL key-attribute data store, which allows for rapid development and fast access to large quantities of data.</a:t>
            </a:r>
          </a:p>
          <a:p>
            <a:endParaRPr lang="en-GB" dirty="0"/>
          </a:p>
          <a:p>
            <a:r>
              <a:rPr lang="en-US" dirty="0">
                <a:solidFill>
                  <a:srgbClr val="FFFF00"/>
                </a:solidFill>
              </a:rPr>
              <a:t>Tables</a:t>
            </a:r>
            <a:r>
              <a:rPr lang="en-US" dirty="0"/>
              <a:t> – Massively scalable NoSQL cloud store</a:t>
            </a:r>
          </a:p>
          <a:p>
            <a:pPr lvl="2"/>
            <a:r>
              <a:rPr lang="en-US" dirty="0"/>
              <a:t>Key/Attribute(s) store at scale</a:t>
            </a:r>
          </a:p>
          <a:p>
            <a:pPr lvl="2"/>
            <a:r>
              <a:rPr lang="en-US" dirty="0"/>
              <a:t>Auto load balance partitions to meet traffic needs</a:t>
            </a:r>
          </a:p>
          <a:p>
            <a:pPr lvl="2"/>
            <a:r>
              <a:rPr lang="en-US" dirty="0"/>
              <a:t>Store user, device or any type of metadata for your service</a:t>
            </a:r>
          </a:p>
          <a:p>
            <a:pPr lvl="2"/>
            <a:r>
              <a:rPr lang="en-US" dirty="0"/>
              <a:t>OData protocol (</a:t>
            </a:r>
            <a:r>
              <a:rPr lang="en-US" dirty="0" err="1"/>
              <a:t>AtomPub</a:t>
            </a:r>
            <a:r>
              <a:rPr lang="en-US" dirty="0"/>
              <a:t> or JSON</a:t>
            </a:r>
            <a:r>
              <a:rPr lang="tr-TR" dirty="0"/>
              <a:t> - recomended</a:t>
            </a:r>
            <a:r>
              <a:rPr lang="en-US" dirty="0"/>
              <a:t>)</a:t>
            </a:r>
          </a:p>
          <a:p>
            <a:endParaRPr lang="en-GB" dirty="0"/>
          </a:p>
          <a:p>
            <a:r>
              <a:rPr lang="en-GB" b="1" dirty="0"/>
              <a:t>Queue storage</a:t>
            </a:r>
            <a:r>
              <a:rPr lang="en-GB" dirty="0"/>
              <a:t> provides reliable messaging for workflow processing and for communication between components of cloud services.</a:t>
            </a:r>
          </a:p>
          <a:p>
            <a:endParaRPr lang="en-GB" dirty="0"/>
          </a:p>
          <a:p>
            <a:r>
              <a:rPr lang="en-US" dirty="0">
                <a:solidFill>
                  <a:srgbClr val="FFFF00"/>
                </a:solidFill>
              </a:rPr>
              <a:t>Queues</a:t>
            </a:r>
            <a:r>
              <a:rPr lang="en-US" dirty="0"/>
              <a:t> – Reliable messaging system </a:t>
            </a:r>
          </a:p>
          <a:p>
            <a:pPr lvl="2"/>
            <a:r>
              <a:rPr lang="en-US" dirty="0"/>
              <a:t>Reliable, low latency, high throughput messaging system</a:t>
            </a:r>
          </a:p>
          <a:p>
            <a:pPr lvl="2"/>
            <a:r>
              <a:rPr lang="en-US" dirty="0"/>
              <a:t>Decouple components/roles</a:t>
            </a:r>
          </a:p>
          <a:p>
            <a:pPr lvl="4"/>
            <a:r>
              <a:rPr lang="en-US" dirty="0"/>
              <a:t>Web role to worker role communication</a:t>
            </a:r>
          </a:p>
          <a:p>
            <a:pPr lvl="4"/>
            <a:r>
              <a:rPr lang="en-US" dirty="0"/>
              <a:t>Allows roles to scale independently</a:t>
            </a:r>
          </a:p>
          <a:p>
            <a:pPr lvl="2"/>
            <a:r>
              <a:rPr lang="en-US" dirty="0"/>
              <a:t>Implement scheduling of asynchronous tasks</a:t>
            </a:r>
          </a:p>
          <a:p>
            <a:pPr lvl="2"/>
            <a:r>
              <a:rPr lang="en-US" dirty="0"/>
              <a:t>Building process/work flows</a:t>
            </a:r>
          </a:p>
          <a:p>
            <a:endParaRPr lang="en-US" dirty="0"/>
          </a:p>
          <a:p>
            <a:endParaRPr lang="en-GB" dirty="0"/>
          </a:p>
          <a:p>
            <a:r>
              <a:rPr lang="en-GB" b="1" dirty="0"/>
              <a:t>File storage (Preview)</a:t>
            </a:r>
            <a:r>
              <a:rPr lang="en-GB" dirty="0"/>
              <a:t> offers shared storage for legacy applications using the standard SMB 2.1 protocol. Azure virtual machines and cloud services can share file data across application components via mounted shares, and </a:t>
            </a:r>
            <a:r>
              <a:rPr lang="en-GB" dirty="0" err="1"/>
              <a:t>on-premise</a:t>
            </a:r>
            <a:r>
              <a:rPr lang="en-GB" dirty="0"/>
              <a:t> applications can access file data in a share via the File service REST API. File storage is available by request via the </a:t>
            </a:r>
            <a:r>
              <a:rPr lang="en-GB" dirty="0">
                <a:hlinkClick r:id="rId3"/>
              </a:rPr>
              <a:t>Azure Preview page</a:t>
            </a:r>
            <a:r>
              <a:rPr lang="en-GB" dirty="0"/>
              <a:t>. </a:t>
            </a:r>
          </a:p>
          <a:p>
            <a:endParaRPr lang="en-US" dirty="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228254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294685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625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1754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Locally redundant storage (LRS).</a:t>
            </a:r>
            <a:r>
              <a:rPr lang="en-US"/>
              <a:t> Locally redundant storage maintains three copies of your data. LRS is replicated three times within a single facility in a single region. LRS protects your data from normal hardware failures, but not from the failure of a single facility. LRS is offered at a discount. For maximum durability, we recommend that you use geo-redundant storage, described below.</a:t>
            </a:r>
          </a:p>
          <a:p>
            <a:endParaRPr lang="en-US" b="1"/>
          </a:p>
          <a:p>
            <a:r>
              <a:rPr lang="en-US" b="1"/>
              <a:t>Zone-redundant storage (ZRS).</a:t>
            </a:r>
            <a:r>
              <a:rPr lang="en-US"/>
              <a:t> Zone-redundant storage maintains three copies of your data. ZRS is replicated three times across two to three facilities, either within a single region or across two regions, providing higher durability than LRS. ZRS ensures that your data is durable within a single region. ZRS provides a higher level of durability than LRS; however, for maximum durability, we recommend that you use geo-redundant storage, described below. </a:t>
            </a:r>
          </a:p>
          <a:p>
            <a:endParaRPr lang="en-US" b="1"/>
          </a:p>
          <a:p>
            <a:r>
              <a:rPr lang="en-US" b="1"/>
              <a:t>Geo-redundant storage (GRS)</a:t>
            </a:r>
            <a:r>
              <a:rPr lang="en-US"/>
              <a:t>. GRS maintains six copies of your data. With GRS, your data is replicated three times within the primary region, and is also replicated three times in a secondary region hundreds of miles away from the primary region, providing the highest level of durability. In the event of a failure at the primary region, Azure Storage will failover to the secondary region. GRS ensures that your data is durable in two separate regions.</a:t>
            </a:r>
          </a:p>
          <a:p>
            <a:endParaRPr lang="en-US" b="1"/>
          </a:p>
          <a:p>
            <a:r>
              <a:rPr lang="en-US" b="1"/>
              <a:t>Read access geo-redundant storage (RA-GRS)</a:t>
            </a:r>
            <a:r>
              <a:rPr lang="en-US"/>
              <a:t>. Read access geo-redundant storage replicates your data to a secondary geographic location, and also provides read access to your data in the secondary location. Read-access geo-redundant storage allows you to access your data from either the primary or the secondary location, in the event that one location becomes unavailable.</a:t>
            </a:r>
          </a:p>
          <a:p>
            <a:endParaRPr lang="en-US" sz="900" b="0" i="0" u="none" strike="noStrike" kern="1200" baseline="0">
              <a:solidFill>
                <a:schemeClr val="tx1"/>
              </a:solidFill>
              <a:latin typeface="Segoe UI Light" pitchFamily="34" charset="0"/>
              <a:ea typeface="+mn-ea"/>
              <a:cs typeface="+mn-cs"/>
            </a:endParaRPr>
          </a:p>
          <a:p>
            <a:r>
              <a:rPr lang="en-US" sz="900" b="0" i="0" u="none" strike="noStrike" kern="1200" baseline="0">
                <a:solidFill>
                  <a:schemeClr val="tx1"/>
                </a:solidFill>
                <a:latin typeface="Segoe UI Light" pitchFamily="34" charset="0"/>
                <a:ea typeface="+mn-ea"/>
                <a:cs typeface="+mn-cs"/>
              </a:rPr>
              <a:t>For additional information, refer to “</a:t>
            </a:r>
            <a:r>
              <a:rPr lang="en-US" sz="900" b="0" i="0" kern="1200">
                <a:solidFill>
                  <a:schemeClr val="tx1"/>
                </a:solidFill>
                <a:effectLst/>
                <a:latin typeface="Segoe UI Light" pitchFamily="34" charset="0"/>
                <a:ea typeface="+mn-ea"/>
                <a:cs typeface="+mn-cs"/>
              </a:rPr>
              <a:t>Azure Storage replication</a:t>
            </a:r>
            <a:r>
              <a:rPr lang="en-US" sz="900" b="0" i="0" u="none" strike="noStrike" kern="1200" baseline="0">
                <a:solidFill>
                  <a:schemeClr val="tx1"/>
                </a:solidFill>
                <a:latin typeface="Segoe UI Light" pitchFamily="34" charset="0"/>
                <a:ea typeface="+mn-ea"/>
                <a:cs typeface="+mn-cs"/>
              </a:rPr>
              <a:t>” (</a:t>
            </a:r>
            <a:r>
              <a:rPr lang="en-US" sz="900" b="0" i="0" u="none" strike="noStrike" kern="1200" baseline="0">
                <a:solidFill>
                  <a:schemeClr val="tx1"/>
                </a:solidFill>
                <a:latin typeface="Segoe UI Light" pitchFamily="34" charset="0"/>
                <a:ea typeface="+mn-ea"/>
                <a:cs typeface="+mn-cs"/>
                <a:hlinkClick r:id="rId3"/>
              </a:rPr>
              <a:t>https://azure.microsoft.com/en-us/documentation/articles/storage-redundancy/</a:t>
            </a:r>
            <a:r>
              <a:rPr lang="en-US" sz="900" b="0" i="0" u="none" strike="noStrike" kern="1200" baseline="0">
                <a:solidFill>
                  <a:schemeClr val="tx1"/>
                </a:solidFill>
                <a:latin typeface="Segoe UI Light" pitchFamily="34" charset="0"/>
                <a:ea typeface="+mn-ea"/>
                <a:cs typeface="+mn-cs"/>
              </a:rPr>
              <a:t>).</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5:54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90390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32500" lnSpcReduction="20000"/>
          </a:bodyPr>
          <a:lstStyle/>
          <a:p>
            <a:r>
              <a:rPr lang="en-US" b="1" dirty="0"/>
              <a:t>Developing Against Storage</a:t>
            </a:r>
          </a:p>
          <a:p>
            <a:r>
              <a:rPr lang="en-US" dirty="0"/>
              <a:t>Azure Storage exposes storage resources via a </a:t>
            </a:r>
            <a:r>
              <a:rPr lang="en-US" dirty="0">
                <a:hlinkClick r:id="rId3"/>
              </a:rPr>
              <a:t>REST API</a:t>
            </a:r>
            <a:r>
              <a:rPr lang="en-US" dirty="0"/>
              <a:t> that can be called by any language that can make HTTP/HTTPS requests. Additionally, Azure Storage offers programming libraries for several popular languages. These libraries simplify many aspects of working with Azure Storage by handling details such as synchronous and asynchronous invocation, batching of operations, exception management, automatic retries, operational behavior and so forth. Libraries are currently available for the following languages and platforms, with others in the pipeline:</a:t>
            </a:r>
          </a:p>
          <a:p>
            <a:r>
              <a:rPr lang="en-US" dirty="0">
                <a:hlinkClick r:id="rId4"/>
              </a:rPr>
              <a:t>.NET</a:t>
            </a:r>
            <a:endParaRPr lang="en-US" dirty="0"/>
          </a:p>
          <a:p>
            <a:r>
              <a:rPr lang="en-US" dirty="0">
                <a:hlinkClick r:id="rId5"/>
              </a:rPr>
              <a:t>Native code</a:t>
            </a:r>
            <a:endParaRPr lang="en-US" dirty="0"/>
          </a:p>
          <a:p>
            <a:r>
              <a:rPr lang="en-US" dirty="0">
                <a:hlinkClick r:id="rId6"/>
              </a:rPr>
              <a:t>Java/Android</a:t>
            </a:r>
            <a:endParaRPr lang="en-US" dirty="0"/>
          </a:p>
          <a:p>
            <a:r>
              <a:rPr lang="en-US" dirty="0">
                <a:hlinkClick r:id="rId7"/>
              </a:rPr>
              <a:t>Node.js</a:t>
            </a:r>
            <a:endParaRPr lang="en-US" dirty="0"/>
          </a:p>
          <a:p>
            <a:r>
              <a:rPr lang="en-US" dirty="0">
                <a:hlinkClick r:id="rId8"/>
              </a:rPr>
              <a:t>PHP</a:t>
            </a:r>
            <a:endParaRPr lang="en-US" dirty="0"/>
          </a:p>
          <a:p>
            <a:r>
              <a:rPr lang="en-US" dirty="0">
                <a:hlinkClick r:id="rId9"/>
              </a:rPr>
              <a:t>Ruby</a:t>
            </a:r>
            <a:endParaRPr lang="en-US" dirty="0"/>
          </a:p>
          <a:p>
            <a:r>
              <a:rPr lang="en-US" dirty="0">
                <a:hlinkClick r:id="rId10"/>
              </a:rPr>
              <a:t>Python</a:t>
            </a:r>
            <a:endParaRPr lang="en-US" dirty="0"/>
          </a:p>
          <a:p>
            <a:r>
              <a:rPr lang="en-US" dirty="0">
                <a:hlinkClick r:id="rId11"/>
              </a:rPr>
              <a:t>PowerShell</a:t>
            </a:r>
            <a:endParaRPr lang="en-US" dirty="0"/>
          </a:p>
          <a:p>
            <a:endParaRPr lang="tr-TR" dirty="0"/>
          </a:p>
          <a:p>
            <a:r>
              <a:rPr lang="en-US" b="1" dirty="0"/>
              <a:t>Downloads</a:t>
            </a:r>
          </a:p>
          <a:p>
            <a:r>
              <a:rPr lang="en-US" dirty="0">
                <a:hlinkClick r:id="rId12"/>
              </a:rPr>
              <a:t>Azure Storage </a:t>
            </a:r>
            <a:r>
              <a:rPr lang="en-US" dirty="0" err="1">
                <a:hlinkClick r:id="rId12"/>
              </a:rPr>
              <a:t>NuGet</a:t>
            </a:r>
            <a:r>
              <a:rPr lang="en-US" dirty="0">
                <a:hlinkClick r:id="rId12"/>
              </a:rPr>
              <a:t> Package - Client Libraries for .NET, Windows Phone, and Windows Runtime</a:t>
            </a:r>
            <a:endParaRPr lang="en-US" dirty="0"/>
          </a:p>
          <a:p>
            <a:r>
              <a:rPr lang="en-US" dirty="0">
                <a:hlinkClick r:id="rId13"/>
              </a:rPr>
              <a:t>Azure SDKs and Tools</a:t>
            </a:r>
            <a:endParaRPr lang="en-US" dirty="0"/>
          </a:p>
          <a:p>
            <a:r>
              <a:rPr lang="en-US" dirty="0">
                <a:hlinkClick r:id="rId14"/>
              </a:rPr>
              <a:t>Azure Storage Emulator</a:t>
            </a:r>
            <a:endParaRPr lang="en-US" dirty="0"/>
          </a:p>
          <a:p>
            <a:r>
              <a:rPr lang="en-US" b="1" dirty="0"/>
              <a:t>Source Code</a:t>
            </a:r>
          </a:p>
          <a:p>
            <a:r>
              <a:rPr lang="en-US" dirty="0">
                <a:hlinkClick r:id="rId15"/>
              </a:rPr>
              <a:t>Microsoft Azure Storage Libraries for .NET</a:t>
            </a:r>
            <a:endParaRPr lang="en-US" dirty="0"/>
          </a:p>
          <a:p>
            <a:r>
              <a:rPr lang="en-US" b="1" dirty="0"/>
              <a:t>Documentation</a:t>
            </a:r>
          </a:p>
          <a:p>
            <a:r>
              <a:rPr lang="en-US" dirty="0">
                <a:hlinkClick r:id="rId16"/>
              </a:rPr>
              <a:t>Azure Storage Documentation</a:t>
            </a:r>
            <a:endParaRPr lang="en-US" dirty="0"/>
          </a:p>
          <a:p>
            <a:r>
              <a:rPr lang="en-US" dirty="0">
                <a:hlinkClick r:id="rId17"/>
              </a:rPr>
              <a:t>Azure Storage Services REST API Reference</a:t>
            </a:r>
            <a:endParaRPr lang="en-US" dirty="0"/>
          </a:p>
          <a:p>
            <a:r>
              <a:rPr lang="en-US" dirty="0" err="1">
                <a:hlinkClick r:id="rId18"/>
              </a:rPr>
              <a:t>AzCopy</a:t>
            </a:r>
            <a:r>
              <a:rPr lang="en-US" dirty="0">
                <a:hlinkClick r:id="rId18"/>
              </a:rPr>
              <a:t> Command-Line Tool Reference</a:t>
            </a:r>
            <a:endParaRPr lang="en-US" dirty="0"/>
          </a:p>
          <a:p>
            <a:r>
              <a:rPr lang="en-US" b="1" dirty="0"/>
              <a:t>For PowerShell Users</a:t>
            </a:r>
          </a:p>
          <a:p>
            <a:r>
              <a:rPr lang="en-US" dirty="0">
                <a:hlinkClick r:id="rId19"/>
              </a:rPr>
              <a:t>Azure Storage Cmdlets</a:t>
            </a:r>
            <a:endParaRPr lang="en-US" dirty="0"/>
          </a:p>
          <a:p>
            <a:r>
              <a:rPr lang="en-US" b="1" dirty="0"/>
              <a:t>For .NET Developers</a:t>
            </a:r>
          </a:p>
          <a:p>
            <a:r>
              <a:rPr lang="en-US" dirty="0">
                <a:hlinkClick r:id="rId20"/>
              </a:rPr>
              <a:t>.NET Client Library Reference</a:t>
            </a:r>
            <a:endParaRPr lang="en-US" dirty="0"/>
          </a:p>
          <a:p>
            <a:r>
              <a:rPr lang="en-US" dirty="0">
                <a:hlinkClick r:id="rId21"/>
              </a:rPr>
              <a:t>How to use Blob Storage from .NET</a:t>
            </a:r>
            <a:endParaRPr lang="en-US" dirty="0"/>
          </a:p>
          <a:p>
            <a:r>
              <a:rPr lang="en-US" dirty="0">
                <a:hlinkClick r:id="rId22"/>
              </a:rPr>
              <a:t>How to use Table Storage from .NET</a:t>
            </a:r>
            <a:endParaRPr lang="en-US" dirty="0"/>
          </a:p>
          <a:p>
            <a:r>
              <a:rPr lang="en-US" dirty="0">
                <a:hlinkClick r:id="rId23"/>
              </a:rPr>
              <a:t>How to use Queue Storage from .NET</a:t>
            </a:r>
            <a:endParaRPr lang="en-US" dirty="0"/>
          </a:p>
          <a:p>
            <a:r>
              <a:rPr lang="en-US" b="1" dirty="0"/>
              <a:t>For Java/Android Developers</a:t>
            </a:r>
          </a:p>
          <a:p>
            <a:r>
              <a:rPr lang="en-US" dirty="0"/>
              <a:t>Java Client Library Reference </a:t>
            </a:r>
          </a:p>
          <a:p>
            <a:r>
              <a:rPr lang="en-US" dirty="0">
                <a:hlinkClick r:id="rId24"/>
              </a:rPr>
              <a:t>How to use Blob Storage from Java/Android</a:t>
            </a:r>
            <a:endParaRPr lang="en-US" dirty="0"/>
          </a:p>
          <a:p>
            <a:r>
              <a:rPr lang="en-US" dirty="0">
                <a:hlinkClick r:id="rId25"/>
              </a:rPr>
              <a:t>How to use Table Storage from Java/Android</a:t>
            </a:r>
            <a:endParaRPr lang="en-US" dirty="0"/>
          </a:p>
          <a:p>
            <a:r>
              <a:rPr lang="en-US" dirty="0">
                <a:hlinkClick r:id="rId26"/>
              </a:rPr>
              <a:t>How to use Queue Storage from Java/Android</a:t>
            </a:r>
            <a:endParaRPr lang="en-US" dirty="0"/>
          </a:p>
          <a:p>
            <a:r>
              <a:rPr lang="en-US" b="1" dirty="0"/>
              <a:t>For Node.js Developers</a:t>
            </a:r>
          </a:p>
          <a:p>
            <a:r>
              <a:rPr lang="en-US" dirty="0">
                <a:hlinkClick r:id="rId27"/>
              </a:rPr>
              <a:t>How to use Blob Storage from Node.js</a:t>
            </a:r>
            <a:endParaRPr lang="en-US" dirty="0"/>
          </a:p>
          <a:p>
            <a:r>
              <a:rPr lang="en-US" dirty="0">
                <a:hlinkClick r:id="rId28"/>
              </a:rPr>
              <a:t>How to use Table Storage from Node.js</a:t>
            </a:r>
            <a:endParaRPr lang="en-US" dirty="0"/>
          </a:p>
          <a:p>
            <a:r>
              <a:rPr lang="en-US" dirty="0">
                <a:hlinkClick r:id="rId29"/>
              </a:rPr>
              <a:t>How to use Queue Storage from Node.js</a:t>
            </a:r>
            <a:endParaRPr lang="en-US" dirty="0"/>
          </a:p>
          <a:p>
            <a:r>
              <a:rPr lang="en-US" b="1" dirty="0"/>
              <a:t>For PHP Developers</a:t>
            </a:r>
          </a:p>
          <a:p>
            <a:r>
              <a:rPr lang="en-US" dirty="0">
                <a:hlinkClick r:id="rId30"/>
              </a:rPr>
              <a:t>How to use Blob Storage from PHP</a:t>
            </a:r>
            <a:endParaRPr lang="en-US" dirty="0"/>
          </a:p>
          <a:p>
            <a:r>
              <a:rPr lang="en-US" dirty="0">
                <a:hlinkClick r:id="rId31"/>
              </a:rPr>
              <a:t>How to use Table Storage from PHP</a:t>
            </a:r>
            <a:endParaRPr lang="en-US" dirty="0"/>
          </a:p>
          <a:p>
            <a:r>
              <a:rPr lang="en-US" dirty="0">
                <a:hlinkClick r:id="rId32"/>
              </a:rPr>
              <a:t>How to use Queue Storage from PHP</a:t>
            </a:r>
            <a:endParaRPr lang="en-US" dirty="0"/>
          </a:p>
          <a:p>
            <a:r>
              <a:rPr lang="en-US" b="1" dirty="0"/>
              <a:t>For Ruby Developers</a:t>
            </a:r>
          </a:p>
          <a:p>
            <a:r>
              <a:rPr lang="en-US" dirty="0">
                <a:hlinkClick r:id="rId33"/>
              </a:rPr>
              <a:t>How to use Blob Storage from Ruby</a:t>
            </a:r>
            <a:endParaRPr lang="en-US" dirty="0"/>
          </a:p>
          <a:p>
            <a:r>
              <a:rPr lang="en-US" dirty="0">
                <a:hlinkClick r:id="rId34"/>
              </a:rPr>
              <a:t>How to use Table Storage from Ruby</a:t>
            </a:r>
            <a:endParaRPr lang="en-US" dirty="0"/>
          </a:p>
          <a:p>
            <a:r>
              <a:rPr lang="en-US" dirty="0">
                <a:hlinkClick r:id="rId35"/>
              </a:rPr>
              <a:t>How to use Queue Storage from Ruby</a:t>
            </a:r>
            <a:endParaRPr lang="en-US" dirty="0"/>
          </a:p>
          <a:p>
            <a:r>
              <a:rPr lang="en-US" b="1" dirty="0"/>
              <a:t>For Python Developers</a:t>
            </a:r>
          </a:p>
          <a:p>
            <a:r>
              <a:rPr lang="en-US" dirty="0">
                <a:hlinkClick r:id="rId36"/>
              </a:rPr>
              <a:t>How to use Blob Storage from Python</a:t>
            </a:r>
            <a:endParaRPr lang="en-US" dirty="0"/>
          </a:p>
          <a:p>
            <a:r>
              <a:rPr lang="en-US" dirty="0">
                <a:hlinkClick r:id="rId37"/>
              </a:rPr>
              <a:t>How to use Table Storage from Python</a:t>
            </a:r>
            <a:endParaRPr lang="en-US" dirty="0"/>
          </a:p>
          <a:p>
            <a:r>
              <a:rPr lang="en-US" dirty="0">
                <a:hlinkClick r:id="rId38"/>
              </a:rPr>
              <a:t>How to use Queue Storage from Python</a:t>
            </a:r>
            <a:endParaRPr lang="en-US" dirty="0"/>
          </a:p>
          <a:p>
            <a:endParaRPr lang="tr-TR"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64520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42469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GB" dirty="0"/>
              <a:t>Each standard storage account can contain up to 500 TB of combined blob, queue, table, and file data. See the </a:t>
            </a:r>
            <a:r>
              <a:rPr lang="en-GB" dirty="0">
                <a:hlinkClick r:id="rId3"/>
              </a:rPr>
              <a:t>Azure Storage Scalability and Performance Targets</a:t>
            </a:r>
            <a:r>
              <a:rPr lang="en-GB" dirty="0"/>
              <a:t> for details about standard storage account capacity.</a:t>
            </a:r>
          </a:p>
          <a:p>
            <a:r>
              <a:rPr lang="en-GB" dirty="0"/>
              <a:t>The image below shows the relationships between the Azure storage resources in a standard storage account:</a:t>
            </a:r>
          </a:p>
          <a:p>
            <a:endParaRPr lang="en-GB" dirty="0"/>
          </a:p>
          <a:p>
            <a:r>
              <a:rPr lang="en-GB" b="1" dirty="0"/>
              <a:t>Blob Storage</a:t>
            </a:r>
          </a:p>
          <a:p>
            <a:r>
              <a:rPr lang="en-GB" dirty="0"/>
              <a:t>Every blob is organized into a container. Containers also provide a useful way to assign security policies to groups of objects. A storage account can contain any number of containers, and a container can contain any number of blobs, up to the 500 TB capacity limit of the storage account. </a:t>
            </a:r>
          </a:p>
          <a:p>
            <a:r>
              <a:rPr lang="en-GB" dirty="0"/>
              <a:t>Blob storage offers two types of blobs, block blobs and page blobs (disks). Block blobs are optimized for streaming and storing cloud objects, and are a good choice for storing documents, media files, backups etc. A block blob can be up to 200 GB in size. Page blobs are optimized for representing IaaS disks and supporting random writes, and may be up to 1 TB in size. An Azure virtual machine network attached IaaS disk is a VHD stored as a page blob.</a:t>
            </a:r>
          </a:p>
          <a:p>
            <a:r>
              <a:rPr lang="en-GB" dirty="0"/>
              <a:t>For very large datasets where network constraints make uploading or downloading data to Blob storage over the wire unrealistic, you can ship a hard drive to Microsoft to import or export data directly from the data </a:t>
            </a:r>
            <a:r>
              <a:rPr lang="en-GB" dirty="0" err="1"/>
              <a:t>center</a:t>
            </a:r>
            <a:r>
              <a:rPr lang="en-GB" dirty="0"/>
              <a:t> using the </a:t>
            </a:r>
            <a:r>
              <a:rPr lang="en-GB" dirty="0">
                <a:hlinkClick r:id="rId4"/>
              </a:rPr>
              <a:t>Azure Import/Export Service</a:t>
            </a:r>
            <a:r>
              <a:rPr lang="en-GB" dirty="0"/>
              <a:t>. You can also copy blob data within your storage account or across storage accounts. </a:t>
            </a:r>
          </a:p>
          <a:p>
            <a:endParaRPr lang="en-GB" dirty="0"/>
          </a:p>
          <a:p>
            <a:endParaRPr lang="en-GB" dirty="0"/>
          </a:p>
          <a:p>
            <a:r>
              <a:rPr lang="en-GB" b="1" dirty="0"/>
              <a:t>Table Storage</a:t>
            </a:r>
          </a:p>
          <a:p>
            <a:r>
              <a:rPr lang="en-GB" dirty="0"/>
              <a:t>Modern applications often demand data stores with greater scalability and flexibility than previous generations of software required. Table storage offers highly available, massively scalable storage, so that your application can automatically scale to meet user demand. Table storage is Microsoft’s NoSQL key/attribute store – it has a </a:t>
            </a:r>
            <a:r>
              <a:rPr lang="en-GB" dirty="0" err="1"/>
              <a:t>schemaless</a:t>
            </a:r>
            <a:r>
              <a:rPr lang="en-GB" dirty="0"/>
              <a:t> design, making it different from traditional relational databases. With a </a:t>
            </a:r>
            <a:r>
              <a:rPr lang="en-GB" dirty="0" err="1"/>
              <a:t>schemaless</a:t>
            </a:r>
            <a:r>
              <a:rPr lang="en-GB" dirty="0"/>
              <a:t> data store, it's easy to adapt your data as the needs of your application evolve. Table storage is easy to use, so developers can create applications quickly. Access to data is fast and cost-effective for all kinds of applications. Table storage is typically significantly lower in cost than traditional SQL for similar volumes of data.</a:t>
            </a:r>
          </a:p>
          <a:p>
            <a:r>
              <a:rPr lang="en-GB" dirty="0"/>
              <a:t>Table storage is a key-attribute store, meaning that every value in a table is stored with a typed property name. The property name can be used for filtering and specifying selection criteria. A collection of properties and their values comprise an entity. Since Table storage is </a:t>
            </a:r>
            <a:r>
              <a:rPr lang="en-GB" dirty="0" err="1"/>
              <a:t>schemaless</a:t>
            </a:r>
            <a:r>
              <a:rPr lang="en-GB" dirty="0"/>
              <a:t>, two entities in the same table can contain different collections of properties, and those properties can be of different types. </a:t>
            </a:r>
          </a:p>
          <a:p>
            <a:r>
              <a:rPr lang="en-GB" dirty="0"/>
              <a:t>You can use Table storage to store flexible datasets, such as user data for web applications, address books, device information, and any other type of metadata that your service requires. You can store any number of entities in a table, and a storage account may contain any number of tables, up to the capacity limit of the storage account.</a:t>
            </a:r>
          </a:p>
          <a:p>
            <a:r>
              <a:rPr lang="en-GB" dirty="0"/>
              <a:t>Like Blobs and Queues, developers can manage and access Table Storage using standard REST protocols, however Table Storage also supports a subset of the OData protocol, simplifying advanced querying capabilities and enabling both JSON and </a:t>
            </a:r>
            <a:r>
              <a:rPr lang="en-GB" dirty="0" err="1"/>
              <a:t>AtomPub</a:t>
            </a:r>
            <a:r>
              <a:rPr lang="en-GB" dirty="0"/>
              <a:t> (XML based) formats.</a:t>
            </a:r>
          </a:p>
          <a:p>
            <a:endParaRPr lang="en-GB" dirty="0"/>
          </a:p>
          <a:p>
            <a:endParaRPr lang="en-GB" dirty="0"/>
          </a:p>
          <a:p>
            <a:r>
              <a:rPr lang="en-GB" b="1" dirty="0"/>
              <a:t>Queue Storage</a:t>
            </a:r>
          </a:p>
          <a:p>
            <a:r>
              <a:rPr lang="en-GB" dirty="0"/>
              <a:t>In designing applications for scale, application components are often decoupled, so that they can scale independently. Queue storage provides a reliable messaging solution for asynchronous communication between application components, whether they are running in the cloud, on the desktop, on an on-premises server, or on a mobile device. Queue storage also supports managing asynchronous tasks and building process workflows. </a:t>
            </a:r>
          </a:p>
          <a:p>
            <a:r>
              <a:rPr lang="en-GB" dirty="0"/>
              <a:t>A storage account can contain any number of queues. A queue can contain any number of messages, up to the capacity limit of the storage account. Individual messages may be up to 64 KB in size.</a:t>
            </a:r>
          </a:p>
          <a:p>
            <a:endParaRPr lang="en-GB" dirty="0"/>
          </a:p>
          <a:p>
            <a:r>
              <a:rPr lang="en-GB" b="1" dirty="0"/>
              <a:t>File Storage (Preview)</a:t>
            </a:r>
          </a:p>
          <a:p>
            <a:r>
              <a:rPr lang="en-GB" dirty="0"/>
              <a:t>Many legacy applications rely on file shares, a dependency that has complicated moving these applications to the cloud. File storage offers cloud-based file shares, so that you can migrate legacy applications to Azure quickly and without costly rewrites. </a:t>
            </a:r>
          </a:p>
          <a:p>
            <a:r>
              <a:rPr lang="en-GB" dirty="0"/>
              <a:t>Applications running in Azure virtual machines or cloud services can mount a File storage share to access file data, just as a desktop application would mount a typical SMB share. Any number of application components can mount and access the File storage share simultaneously.</a:t>
            </a:r>
          </a:p>
          <a:p>
            <a:r>
              <a:rPr lang="en-GB" dirty="0"/>
              <a:t>Since a File storage share is a standard SMB 2.1 file share, applications running in Azure can access data in the share via file </a:t>
            </a:r>
            <a:r>
              <a:rPr lang="en-GB" dirty="0" err="1"/>
              <a:t>sytem</a:t>
            </a:r>
            <a:r>
              <a:rPr lang="en-GB" dirty="0"/>
              <a:t> I/O APIs. Developers can therefore leverage their existing code and skills to migrate existing applications. IT Pros can use PowerShell cmdlets to create, mount, and manage File storage shares as part of the administration of Azure applications.</a:t>
            </a:r>
          </a:p>
          <a:p>
            <a:r>
              <a:rPr lang="en-GB" dirty="0"/>
              <a:t>Like the other Azure storage services, File storage exposes a REST API for accessing data in a share. On-premise applications can call the File storage REST API to access data in a file share. This way, an enterprise can choose to migrate some legacy applications to Azure and continue running others from within their own organization. Note that mounting a file share is only possible for applications running in Azure; an </a:t>
            </a:r>
            <a:r>
              <a:rPr lang="en-GB" dirty="0" err="1"/>
              <a:t>on-premise</a:t>
            </a:r>
            <a:r>
              <a:rPr lang="en-GB" dirty="0"/>
              <a:t> application may only access the file share via the REST API.</a:t>
            </a:r>
          </a:p>
          <a:p>
            <a:r>
              <a:rPr lang="en-GB" dirty="0"/>
              <a:t>Distributed applications can also use File storage to store and share useful application data and development and testing tools. For example, an application may store configuration files and diagnostic data such as logs, metrics, and crash dumps in a File storage share so that they are available to multiple virtual machines or roles. Developers and administrators can store utilities that they need to build or manage an application in a File storage share that is available to all components, rather than installing them on every virtual machine or role instance.</a:t>
            </a:r>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12647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GB" dirty="0"/>
              <a:t>Each standard storage account can contain up to 500 TB of combined blob, queue, table, and file data. See the </a:t>
            </a:r>
            <a:r>
              <a:rPr lang="en-GB" dirty="0">
                <a:hlinkClick r:id="rId3"/>
              </a:rPr>
              <a:t>Azure Storage Scalability and Performance Targets</a:t>
            </a:r>
            <a:r>
              <a:rPr lang="en-GB" dirty="0"/>
              <a:t> for details about standard storage account capacity.</a:t>
            </a:r>
          </a:p>
          <a:p>
            <a:endParaRPr lang="en-GB" dirty="0"/>
          </a:p>
          <a:p>
            <a:r>
              <a:rPr lang="en-GB" b="1" dirty="0"/>
              <a:t>Blob Storage</a:t>
            </a:r>
          </a:p>
          <a:p>
            <a:r>
              <a:rPr lang="en-GB" dirty="0"/>
              <a:t>Every blob is organized into a container. Containers also provide a useful way to assign security policies to groups of objects. A storage account can contain any number of containers, and a container can contain any number of blobs, up to the 500 TB capacity limit of the storage account. </a:t>
            </a:r>
          </a:p>
          <a:p>
            <a:r>
              <a:rPr lang="en-GB" dirty="0"/>
              <a:t>Blob storage offers two types of blobs, block blobs and page blobs (disks). Block blobs are optimized for streaming and storing cloud objects, and are a good choice for storing documents, media files, backups etc. A block blob can be up to 200 GB in size. Page blobs are optimized for representing IaaS disks and supporting random writes, and may be up to 1 TB in size. An Azure virtual machine network attached IaaS disk is a VHD stored as a page blob.</a:t>
            </a:r>
          </a:p>
          <a:p>
            <a:r>
              <a:rPr lang="en-GB" dirty="0"/>
              <a:t>For very large datasets where network constraints make uploading or downloading data to Blob storage over the wire unrealistic, you can ship a hard drive to Microsoft to import or export data directly from the data </a:t>
            </a:r>
            <a:r>
              <a:rPr lang="en-GB" dirty="0" err="1"/>
              <a:t>center</a:t>
            </a:r>
            <a:r>
              <a:rPr lang="en-GB" dirty="0"/>
              <a:t> using the </a:t>
            </a:r>
            <a:r>
              <a:rPr lang="en-GB" dirty="0">
                <a:hlinkClick r:id="rId4"/>
              </a:rPr>
              <a:t>Azure Import/Export Service</a:t>
            </a:r>
            <a:r>
              <a:rPr lang="en-GB" dirty="0"/>
              <a:t>. You can also copy blob data within your storage account or across storage accounts. </a:t>
            </a:r>
          </a:p>
          <a:p>
            <a:endParaRPr lang="en-GB" dirty="0"/>
          </a:p>
          <a:p>
            <a:endParaRPr lang="en-GB" dirty="0"/>
          </a:p>
          <a:p>
            <a:r>
              <a:rPr lang="en-GB" b="1" dirty="0"/>
              <a:t>Table Storage</a:t>
            </a:r>
          </a:p>
          <a:p>
            <a:r>
              <a:rPr lang="en-GB" dirty="0"/>
              <a:t>Modern applications often demand data stores with greater scalability and flexibility than previous generations of software required. Table storage offers highly available, massively scalable storage, so that your application can automatically scale to meet user demand. Table storage is Microsoft’s NoSQL key/attribute store – it has a </a:t>
            </a:r>
            <a:r>
              <a:rPr lang="en-GB" dirty="0" err="1"/>
              <a:t>schemaless</a:t>
            </a:r>
            <a:r>
              <a:rPr lang="en-GB" dirty="0"/>
              <a:t> design, making it different from traditional relational databases. With a </a:t>
            </a:r>
            <a:r>
              <a:rPr lang="en-GB" dirty="0" err="1"/>
              <a:t>schemaless</a:t>
            </a:r>
            <a:r>
              <a:rPr lang="en-GB" dirty="0"/>
              <a:t> data store, it's easy to adapt your data as the needs of your application evolve. Table storage is easy to use, so developers can create applications quickly. Access to data is fast and cost-effective for all kinds of applications. Table storage is typically significantly lower in cost than traditional SQL for similar volumes of data.</a:t>
            </a:r>
          </a:p>
          <a:p>
            <a:r>
              <a:rPr lang="en-GB" dirty="0"/>
              <a:t>Table storage is a key-attribute store, meaning that every value in a table is stored with a typed property name. The property name can be used for filtering and specifying selection criteria. A collection of properties and their values comprise an entity. Since Table storage is </a:t>
            </a:r>
            <a:r>
              <a:rPr lang="en-GB" dirty="0" err="1"/>
              <a:t>schemaless</a:t>
            </a:r>
            <a:r>
              <a:rPr lang="en-GB" dirty="0"/>
              <a:t>, two entities in the same table can contain different collections of properties, and those properties can be of different types. </a:t>
            </a:r>
          </a:p>
          <a:p>
            <a:r>
              <a:rPr lang="en-GB" dirty="0"/>
              <a:t>You can use Table storage to store flexible datasets, such as user data for web applications, address books, device information, and any other type of metadata that your service requires. You can store any number of entities in a table, and a storage account may contain any number of tables, up to the capacity limit of the storage account.</a:t>
            </a:r>
          </a:p>
          <a:p>
            <a:r>
              <a:rPr lang="en-GB" dirty="0"/>
              <a:t>Like Blobs and Queues, developers can manage and access Table Storage using standard REST protocols, however Table Storage also supports a subset of the OData protocol, simplifying advanced querying capabilities and enabling both JSON and </a:t>
            </a:r>
            <a:r>
              <a:rPr lang="en-GB" dirty="0" err="1"/>
              <a:t>AtomPub</a:t>
            </a:r>
            <a:r>
              <a:rPr lang="en-GB" dirty="0"/>
              <a:t> (XML based) formats.</a:t>
            </a:r>
          </a:p>
          <a:p>
            <a:endParaRPr lang="en-GB" dirty="0"/>
          </a:p>
          <a:p>
            <a:endParaRPr lang="en-GB" dirty="0"/>
          </a:p>
          <a:p>
            <a:r>
              <a:rPr lang="en-GB" b="1" dirty="0"/>
              <a:t>Queue Storage</a:t>
            </a:r>
          </a:p>
          <a:p>
            <a:r>
              <a:rPr lang="en-GB" dirty="0"/>
              <a:t>In designing applications for scale, application components are often decoupled, so that they can scale independently. Queue storage provides a reliable messaging solution for asynchronous communication between application components, whether they are running in the cloud, on the desktop, on an on-premises server, or on a mobile device. Queue storage also supports managing asynchronous tasks and building process workflows. </a:t>
            </a:r>
          </a:p>
          <a:p>
            <a:r>
              <a:rPr lang="en-GB" dirty="0"/>
              <a:t>A storage account can contain any number of queues. A queue can contain any number of messages, up to the capacity limit of the storage account. Individual messages may be up to 64 KB in size.</a:t>
            </a:r>
          </a:p>
          <a:p>
            <a:endParaRPr lang="en-GB" dirty="0"/>
          </a:p>
          <a:p>
            <a:r>
              <a:rPr lang="en-GB" b="1" dirty="0"/>
              <a:t>File Storage (Preview)</a:t>
            </a:r>
          </a:p>
          <a:p>
            <a:r>
              <a:rPr lang="en-GB" dirty="0"/>
              <a:t>Many legacy applications rely on file shares, a dependency that has complicated moving these applications to the cloud. File storage offers cloud-based file shares, so that you can migrate legacy applications to Azure quickly and without costly rewrites. </a:t>
            </a:r>
          </a:p>
          <a:p>
            <a:r>
              <a:rPr lang="en-GB" dirty="0"/>
              <a:t>Applications running in Azure virtual machines or cloud services can mount a File storage share to access file data, just as a desktop application would mount a typical SMB share. Any number of application components can mount and access the File storage share simultaneously.</a:t>
            </a:r>
          </a:p>
          <a:p>
            <a:r>
              <a:rPr lang="en-GB" dirty="0"/>
              <a:t>Since a File storage share is a standard SMB 2.1 file share, applications running in Azure can access data in the share via file </a:t>
            </a:r>
            <a:r>
              <a:rPr lang="en-GB" dirty="0" err="1"/>
              <a:t>sytem</a:t>
            </a:r>
            <a:r>
              <a:rPr lang="en-GB" dirty="0"/>
              <a:t> I/O APIs. Developers can therefore leverage their existing code and skills to migrate existing applications. IT Pros can use PowerShell cmdlets to create, mount, and manage File storage shares as part of the administration of Azure applications.</a:t>
            </a:r>
          </a:p>
          <a:p>
            <a:r>
              <a:rPr lang="en-GB" dirty="0"/>
              <a:t>Like the other Azure storage services, File storage exposes a REST API for accessing data in a share. On-premise applications can call the File storage REST API to access data in a file share. This way, an enterprise can choose to migrate some legacy applications to Azure and continue running others from within their own organization. Note that mounting a file share is only possible for applications running in Azure; an </a:t>
            </a:r>
            <a:r>
              <a:rPr lang="en-GB" dirty="0" err="1"/>
              <a:t>on-premise</a:t>
            </a:r>
            <a:r>
              <a:rPr lang="en-GB" dirty="0"/>
              <a:t> application may only access the file share via the REST API.</a:t>
            </a:r>
          </a:p>
          <a:p>
            <a:r>
              <a:rPr lang="en-GB" dirty="0"/>
              <a:t>Distributed applications can also use File storage to store and share useful application data and development and testing tools. For example, an application may store configuration files and diagnostic data such as logs, metrics, and crash dumps in a File storage share so that they are available to multiple virtual machines or roles. Developers and administrators can store utilities that they need to build or manage an application in a File storage share that is available to all components, rather than installing them on every virtual machine or role instance.</a:t>
            </a:r>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94507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Azure Virtual Machines is one of several types of on-demand, scalable computing resources that Azure offers. </a:t>
            </a:r>
          </a:p>
          <a:p>
            <a:endParaRPr lang="en-US"/>
          </a:p>
          <a:p>
            <a:r>
              <a:rPr lang="en-US"/>
              <a:t>An Azure virtual machine gives you the flexibility of virtualization without having to buy and maintain the physical hardware that runs the virtual machine. However, you still need to maintain the virtual machine -- configuring, patching, and maintaining the software that runs on the virtual machine</a:t>
            </a:r>
          </a:p>
          <a:p>
            <a:endParaRPr lang="en-US"/>
          </a:p>
          <a:p>
            <a:r>
              <a:rPr lang="en-US"/>
              <a:t>Azure charges an hourly price based on the VM’s size and operating system. For partial hours, Azure charges only for the minutes of use. Storage is priced and charged separately. </a:t>
            </a:r>
          </a:p>
          <a:p>
            <a:endParaRPr lang="en-US"/>
          </a:p>
          <a:p>
            <a:r>
              <a:rPr lang="en-US"/>
              <a:t>Azure monitors the physical hardware that hosts each running VM. If a physical server running a VM fails, Azure notices this, moves the VM to new hardware and restarts the VM. This process is sometimes called service healing. Azure also helps protect a virtual machine's data, by keeping redundant copies of the VHDs in blob storage. </a:t>
            </a:r>
          </a:p>
          <a:p>
            <a:endParaRPr lang="en-US"/>
          </a:p>
          <a:p>
            <a:endParaRPr lang="en-US" b="1"/>
          </a:p>
          <a:p>
            <a:r>
              <a:rPr lang="en-US" b="1"/>
              <a:t>About Windows virtual machines in Azure</a:t>
            </a:r>
            <a:br>
              <a:rPr lang="en-US" sz="1200" b="1" kern="1200">
                <a:solidFill>
                  <a:schemeClr val="tx1"/>
                </a:solidFill>
                <a:latin typeface="Segoe UI Light"/>
                <a:ea typeface="+mn-ea"/>
                <a:cs typeface="+mn-cs"/>
              </a:rPr>
            </a:br>
            <a:r>
              <a:rPr lang="en-US" sz="1200" kern="1200">
                <a:solidFill>
                  <a:schemeClr val="tx1"/>
                </a:solidFill>
                <a:latin typeface="Segoe UI Light"/>
                <a:ea typeface="+mn-ea"/>
                <a:cs typeface="+mn-cs"/>
              </a:rPr>
              <a:t>https://azure.microsoft.com/en-us/documentation/articles/virtual-machines-windows-about/</a:t>
            </a:r>
            <a:endParaRPr lang="en-US"/>
          </a:p>
          <a:p>
            <a:endParaRPr lang="en-US"/>
          </a:p>
        </p:txBody>
      </p:sp>
    </p:spTree>
    <p:extLst>
      <p:ext uri="{BB962C8B-B14F-4D97-AF65-F5344CB8AC3E}">
        <p14:creationId xmlns:p14="http://schemas.microsoft.com/office/powerpoint/2010/main" val="762927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For further information</a:t>
            </a:r>
            <a:r>
              <a:rPr lang="en-US" b="0" baseline="0"/>
              <a:t> refer to the link below:</a:t>
            </a:r>
            <a:endParaRPr lang="en-US" b="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Sizes for virtual machines in Azure</a:t>
            </a:r>
            <a:br>
              <a:rPr lang="en-US" sz="900" b="1" kern="1200">
                <a:solidFill>
                  <a:schemeClr val="tx1"/>
                </a:solidFill>
                <a:latin typeface="Segoe UI Light"/>
                <a:ea typeface="+mn-ea"/>
                <a:cs typeface="+mn-cs"/>
              </a:rPr>
            </a:br>
            <a:r>
              <a:rPr lang="en-US" sz="900" kern="1200">
                <a:solidFill>
                  <a:schemeClr val="tx1"/>
                </a:solidFill>
                <a:latin typeface="Segoe UI Light"/>
                <a:ea typeface="+mn-ea"/>
                <a:cs typeface="+mn-cs"/>
              </a:rPr>
              <a:t>https://azure.microsoft.com/en-us/documentation/articles/virtual-machines-windows-sizes/</a:t>
            </a:r>
            <a:endParaRPr lang="en-US"/>
          </a:p>
          <a:p>
            <a:endParaRPr lang="en-US"/>
          </a:p>
        </p:txBody>
      </p:sp>
    </p:spTree>
    <p:extLst>
      <p:ext uri="{BB962C8B-B14F-4D97-AF65-F5344CB8AC3E}">
        <p14:creationId xmlns:p14="http://schemas.microsoft.com/office/powerpoint/2010/main" val="32530522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3744235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85658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8202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4:57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8735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Details: </a:t>
            </a:r>
            <a:r>
              <a:rPr lang="en-US" dirty="0">
                <a:hlinkClick r:id="rId3"/>
              </a:rPr>
              <a:t>https://docs.microsoft.com/en-us/cli/azure/overview</a:t>
            </a:r>
            <a:r>
              <a:rPr lang="en-US" dirty="0"/>
              <a:t> </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48107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https://docs.microsoft.com/en-us/azure/cloud-shell/overview</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92976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https://docs.microsoft.com/en-us/azure/cloud-shell/overview</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838398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Written in JSON, describes</a:t>
            </a:r>
            <a:r>
              <a:rPr lang="en-US" baseline="0" dirty="0"/>
              <a:t> entities</a:t>
            </a:r>
          </a:p>
          <a:p>
            <a:r>
              <a:rPr lang="en-US" baseline="0" dirty="0"/>
              <a:t>Template execution engine can interpret dependencies and relationships and orchestrate the deployment of the resources for you</a:t>
            </a:r>
          </a:p>
          <a:p>
            <a:r>
              <a:rPr lang="en-US" baseline="0" dirty="0"/>
              <a:t>Resources at the bottom of the stack are deployed first</a:t>
            </a:r>
          </a:p>
          <a:p>
            <a:r>
              <a:rPr lang="en-US" baseline="0" dirty="0"/>
              <a:t>Idempotent, can redeploy and get the same goal state</a:t>
            </a:r>
          </a:p>
          <a:p>
            <a:r>
              <a:rPr lang="en-US" baseline="0" dirty="0"/>
              <a:t>Parameterized input and output – reuse template in different environments</a:t>
            </a:r>
          </a:p>
          <a:p>
            <a:r>
              <a:rPr lang="en-US" baseline="0" dirty="0"/>
              <a:t>Templates are represented in the gallery</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812420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Written in JSON, describes</a:t>
            </a:r>
            <a:r>
              <a:rPr lang="en-US" baseline="0" dirty="0"/>
              <a:t> entities</a:t>
            </a:r>
          </a:p>
          <a:p>
            <a:r>
              <a:rPr lang="en-US" baseline="0" dirty="0"/>
              <a:t>Template execution engine can interpret dependencies and relationships and orchestrate the deployment of the resources for you</a:t>
            </a:r>
          </a:p>
          <a:p>
            <a:r>
              <a:rPr lang="en-US" baseline="0" dirty="0"/>
              <a:t>Resources at the bottom of the stack are deployed first</a:t>
            </a:r>
          </a:p>
          <a:p>
            <a:r>
              <a:rPr lang="en-US" baseline="0" dirty="0"/>
              <a:t>Idempotent, can redeploy and get the same goal state</a:t>
            </a:r>
          </a:p>
          <a:p>
            <a:r>
              <a:rPr lang="en-US" baseline="0" dirty="0"/>
              <a:t>Parameterized input and output – reuse template in different environments</a:t>
            </a:r>
          </a:p>
          <a:p>
            <a:r>
              <a:rPr lang="en-US" baseline="0" dirty="0"/>
              <a:t>Templates are represented in the gallery</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017254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dirty="0"/>
              <a:t>Sample bit of code that, over the next few slides, walks through the JSON Syntax usage</a:t>
            </a: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825722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These tools help simplify</a:t>
            </a:r>
            <a:r>
              <a:rPr lang="en-US" baseline="0" dirty="0"/>
              <a:t> viewing the template and also include syntax error checking.</a:t>
            </a:r>
          </a:p>
          <a:p>
            <a:pPr marL="0" indent="0">
              <a:buNone/>
            </a:pPr>
            <a:endParaRPr lang="en-US" baseline="0" dirty="0"/>
          </a:p>
          <a:p>
            <a:pPr marL="0" indent="0">
              <a:buNone/>
            </a:pPr>
            <a:r>
              <a:rPr lang="en-US" baseline="0" dirty="0"/>
              <a:t>As a best practice, ARM t</a:t>
            </a:r>
            <a:r>
              <a:rPr lang="en-US" dirty="0"/>
              <a:t>emplate files must be less than 1 MB in size</a:t>
            </a:r>
            <a:r>
              <a:rPr lang="en-US" baseline="0" dirty="0"/>
              <a:t> and p</a:t>
            </a:r>
            <a:r>
              <a:rPr lang="en-US" dirty="0"/>
              <a:t>arameter files must be less than 64 KB in size.</a:t>
            </a:r>
          </a:p>
          <a:p>
            <a:pPr marL="0" indent="0">
              <a:buNone/>
            </a:pPr>
            <a:endParaRPr lang="en-US" dirty="0"/>
          </a:p>
          <a:p>
            <a:pPr marL="0" indent="0">
              <a:buNone/>
            </a:pPr>
            <a:r>
              <a:rPr lang="en-US" dirty="0"/>
              <a:t>This prevents</a:t>
            </a:r>
            <a:r>
              <a:rPr lang="en-US" baseline="0" dirty="0"/>
              <a:t> ARM templates from being used maliciously and also helps to create a simpler deployment model.</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0320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You’re able to view and edit the .</a:t>
            </a:r>
            <a:r>
              <a:rPr lang="en-US" sz="1200" dirty="0" err="1">
                <a:latin typeface="Segoe UI Light" panose="020B0502040204020203" pitchFamily="34" charset="0"/>
                <a:cs typeface="Segoe UI Light" panose="020B0502040204020203" pitchFamily="34" charset="0"/>
              </a:rPr>
              <a:t>json</a:t>
            </a:r>
            <a:r>
              <a:rPr lang="en-US" sz="1200" dirty="0">
                <a:latin typeface="Segoe UI Light" panose="020B0502040204020203" pitchFamily="34" charset="0"/>
                <a:cs typeface="Segoe UI Light" panose="020B0502040204020203" pitchFamily="34" charset="0"/>
              </a:rPr>
              <a:t>,</a:t>
            </a:r>
            <a:r>
              <a:rPr lang="en-US" sz="1200" baseline="0" dirty="0">
                <a:latin typeface="Segoe UI Light" panose="020B0502040204020203" pitchFamily="34" charset="0"/>
                <a:cs typeface="Segoe UI Light" panose="020B0502040204020203" pitchFamily="34" charset="0"/>
              </a:rPr>
              <a:t> .</a:t>
            </a:r>
            <a:r>
              <a:rPr lang="en-US" sz="1200" baseline="0" dirty="0" err="1">
                <a:latin typeface="Segoe UI Light" panose="020B0502040204020203" pitchFamily="34" charset="0"/>
                <a:cs typeface="Segoe UI Light" panose="020B0502040204020203" pitchFamily="34" charset="0"/>
              </a:rPr>
              <a:t>parameters.json</a:t>
            </a:r>
            <a:r>
              <a:rPr lang="en-US" sz="1200" baseline="0" dirty="0">
                <a:latin typeface="Segoe UI Light" panose="020B0502040204020203" pitchFamily="34" charset="0"/>
                <a:cs typeface="Segoe UI Light" panose="020B0502040204020203" pitchFamily="34" charset="0"/>
              </a:rPr>
              <a:t> and the PowerShell deployment script from a central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Light" panose="020B0502040204020203" pitchFamily="34" charset="0"/>
                <a:cs typeface="Segoe UI Light" panose="020B0502040204020203" pitchFamily="34" charset="0"/>
              </a:rPr>
              <a:t>This is very useful during the template authoring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make local https://azure.microsoft.com/en-us/resources/templates/ Repository (which syncs to GitHub).  So another ~501 templates (as at 9 March 2017 ).</a:t>
            </a:r>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53115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a:latin typeface="Segoe UI Light" panose="020B0502040204020203" pitchFamily="34" charset="0"/>
                <a:cs typeface="Segoe UI Light" panose="020B0502040204020203" pitchFamily="34" charset="0"/>
              </a:rPr>
              <a:t>Like Visual Studio, the new Azure portal also </a:t>
            </a:r>
            <a:r>
              <a:rPr lang="en-US" baseline="0" dirty="0"/>
              <a:t>automatically populates the </a:t>
            </a:r>
            <a:r>
              <a:rPr lang="en-US" sz="1200" dirty="0">
                <a:latin typeface="Segoe UI Light" panose="020B0502040204020203" pitchFamily="34" charset="0"/>
                <a:cs typeface="Segoe UI Light" panose="020B0502040204020203" pitchFamily="34" charset="0"/>
              </a:rPr>
              <a:t>JSON tags in your template when resources are added.</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5436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Light" panose="020B0502040204020203" pitchFamily="34" charset="0"/>
                <a:cs typeface="Segoe UI Light" panose="020B0502040204020203" pitchFamily="34" charset="0"/>
              </a:rPr>
              <a:t>GitHub. GitHub is a community driven portal that provides access to hundreds of predefined ARM templates that other members of the community have created. The</a:t>
            </a:r>
            <a:r>
              <a:rPr lang="en-US" sz="1200" baseline="0" dirty="0">
                <a:latin typeface="Segoe UI Light" panose="020B0502040204020203" pitchFamily="34" charset="0"/>
                <a:cs typeface="Segoe UI Light" panose="020B0502040204020203" pitchFamily="34" charset="0"/>
              </a:rPr>
              <a:t> contents of these templates can be copied and used as a starting point for a new template file. GitHub has n</a:t>
            </a:r>
            <a:r>
              <a:rPr lang="en-US" sz="1200" dirty="0">
                <a:latin typeface="Segoe UI Light" panose="020B0502040204020203" pitchFamily="34" charset="0"/>
                <a:cs typeface="Segoe UI Light" panose="020B0502040204020203" pitchFamily="34" charset="0"/>
              </a:rPr>
              <a:t>o built in syntax error checking or template validation during authoring. These features</a:t>
            </a:r>
            <a:r>
              <a:rPr lang="en-US" sz="1200" baseline="0" dirty="0">
                <a:latin typeface="Segoe UI Light" panose="020B0502040204020203" pitchFamily="34" charset="0"/>
                <a:cs typeface="Segoe UI Light" panose="020B0502040204020203" pitchFamily="34" charset="0"/>
              </a:rPr>
              <a:t> must be built separately.</a:t>
            </a:r>
            <a:endParaRPr lang="en-US" sz="1200" dirty="0">
              <a:latin typeface="Segoe UI Light" panose="020B0502040204020203" pitchFamily="34" charset="0"/>
              <a:cs typeface="Segoe UI Light" panose="020B0502040204020203" pitchFamily="34" charset="0"/>
            </a:endParaRPr>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3310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5:35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34814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11/5/2017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229337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5:37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494876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62500" lnSpcReduction="20000"/>
          </a:bodyPr>
          <a:lstStyle/>
          <a:p>
            <a:r>
              <a:rPr lang="en-US" dirty="0"/>
              <a:t>Question</a:t>
            </a:r>
            <a:r>
              <a:rPr lang="en-US" baseline="0" dirty="0"/>
              <a:t> 1 Answer:</a:t>
            </a:r>
          </a:p>
          <a:p>
            <a:endParaRPr lang="en-US" baseline="0" dirty="0">
              <a:solidFill>
                <a:srgbClr val="0078D7"/>
              </a:solidFill>
            </a:endParaRPr>
          </a:p>
          <a:p>
            <a:r>
              <a:rPr lang="en-GB" b="1" dirty="0"/>
              <a:t>IaaS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IaaS is fundamentally on-demand computing and storage to host, scale, and manage applications and services </a:t>
            </a:r>
            <a:r>
              <a:rPr lang="en-GB" dirty="0" err="1"/>
              <a:t>on-premise</a:t>
            </a:r>
            <a:r>
              <a:rPr lang="en-GB" dirty="0"/>
              <a:t> of with a dedicated </a:t>
            </a:r>
            <a:r>
              <a:rPr lang="en-GB" dirty="0" err="1"/>
              <a:t>hoster</a:t>
            </a:r>
            <a:r>
              <a:rPr lang="en-GB" dirty="0"/>
              <a:t>. </a:t>
            </a:r>
            <a:r>
              <a:rPr lang="en-US" baseline="0" dirty="0"/>
              <a:t>The customer is still responsible for managing the OS through the Applications.  </a:t>
            </a:r>
          </a:p>
          <a:p>
            <a:endParaRPr lang="en-US" baseline="0" dirty="0"/>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endParaRPr lang="en-US" baseline="0"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baseline="0" dirty="0"/>
          </a:p>
          <a:p>
            <a:endParaRPr lang="en-US" baseline="0" dirty="0"/>
          </a:p>
          <a:p>
            <a:r>
              <a:rPr lang="en-US" baseline="0" dirty="0"/>
              <a:t>Question 2 Answer:</a:t>
            </a:r>
          </a:p>
          <a:p>
            <a:endParaRPr lang="en-US" baseline="0" dirty="0"/>
          </a:p>
          <a:p>
            <a:r>
              <a:rPr lang="en-US" dirty="0"/>
              <a:t>Microsoft Azure Storage Explorer </a:t>
            </a:r>
          </a:p>
          <a:p>
            <a:pPr lvl="1"/>
            <a:r>
              <a:rPr lang="en-US" dirty="0"/>
              <a:t>Utility for viewing and acting on Windows Azure Storage (non-database storage in the form of blobs, queues, and tables)</a:t>
            </a:r>
          </a:p>
          <a:p>
            <a:r>
              <a:rPr lang="en-US" dirty="0"/>
              <a:t>Azure </a:t>
            </a:r>
            <a:r>
              <a:rPr lang="en-US" dirty="0" err="1"/>
              <a:t>Powershell</a:t>
            </a:r>
            <a:r>
              <a:rPr lang="en-US" dirty="0"/>
              <a:t> </a:t>
            </a:r>
          </a:p>
          <a:p>
            <a:pPr lvl="1"/>
            <a:r>
              <a:rPr lang="en-US" dirty="0"/>
              <a:t>Azure PowerShell is a set of modules that provide cmdlets to manage Azure with Windows PowerShell. </a:t>
            </a:r>
          </a:p>
          <a:p>
            <a:pPr marL="0" lvl="0" indent="-107956">
              <a:buNone/>
            </a:pPr>
            <a:r>
              <a:rPr lang="en-US" dirty="0"/>
              <a:t>Azure Command-Line Interface (Azure CLI) </a:t>
            </a:r>
          </a:p>
          <a:p>
            <a:pPr lvl="1"/>
            <a:r>
              <a:rPr lang="en-US" dirty="0"/>
              <a:t>set of open-source shell-based commands for creating and managing resources in Microsoft Azure. </a:t>
            </a:r>
          </a:p>
          <a:p>
            <a:pPr marL="109306" lvl="1" indent="0">
              <a:buNone/>
            </a:pPr>
            <a:endParaRPr lang="en-US" dirty="0"/>
          </a:p>
          <a:p>
            <a:endParaRPr lang="en-US" baseline="0" dirty="0"/>
          </a:p>
          <a:p>
            <a:r>
              <a:rPr lang="en-US" baseline="0" dirty="0"/>
              <a:t>Question 3 Answer:</a:t>
            </a:r>
          </a:p>
          <a:p>
            <a:pPr marL="809271" lvl="1" indent="-342900">
              <a:lnSpc>
                <a:spcPct val="90000"/>
              </a:lnSpc>
              <a:spcAft>
                <a:spcPts val="600"/>
              </a:spcAft>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809271" lvl="1" indent="-342900">
              <a:lnSpc>
                <a:spcPct val="90000"/>
              </a:lnSpc>
              <a:spcAft>
                <a:spcPts val="600"/>
              </a:spcAft>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809271" lvl="1" indent="-342900">
              <a:lnSpc>
                <a:spcPct val="90000"/>
              </a:lnSpc>
              <a:spcAft>
                <a:spcPts val="600"/>
              </a:spcAft>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60331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62500" lnSpcReduction="20000"/>
          </a:bodyPr>
          <a:lstStyle/>
          <a:p>
            <a:r>
              <a:rPr lang="en-US" dirty="0"/>
              <a:t>Question</a:t>
            </a:r>
            <a:r>
              <a:rPr lang="en-US" baseline="0" dirty="0"/>
              <a:t> 1 Answer:</a:t>
            </a:r>
          </a:p>
          <a:p>
            <a:endParaRPr lang="en-US" baseline="0" dirty="0">
              <a:solidFill>
                <a:srgbClr val="0078D7"/>
              </a:solidFill>
            </a:endParaRPr>
          </a:p>
          <a:p>
            <a:r>
              <a:rPr lang="en-GB" b="1" dirty="0"/>
              <a:t>IaaS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IaaS is fundamentally on-demand computing and storage to host, scale, and manage applications and services </a:t>
            </a:r>
            <a:r>
              <a:rPr lang="en-GB" dirty="0" err="1"/>
              <a:t>on-premise</a:t>
            </a:r>
            <a:r>
              <a:rPr lang="en-GB" dirty="0"/>
              <a:t> of with a dedicated </a:t>
            </a:r>
            <a:r>
              <a:rPr lang="en-GB" dirty="0" err="1"/>
              <a:t>hoster</a:t>
            </a:r>
            <a:r>
              <a:rPr lang="en-GB" dirty="0"/>
              <a:t>. </a:t>
            </a:r>
            <a:r>
              <a:rPr lang="en-US" baseline="0" dirty="0"/>
              <a:t>The customer is still responsible for managing the OS through the Applications.  </a:t>
            </a:r>
          </a:p>
          <a:p>
            <a:endParaRPr lang="en-US" baseline="0" dirty="0"/>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endParaRPr lang="en-US" baseline="0"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baseline="0" dirty="0"/>
          </a:p>
          <a:p>
            <a:endParaRPr lang="en-US" baseline="0" dirty="0"/>
          </a:p>
          <a:p>
            <a:r>
              <a:rPr lang="en-US" baseline="0" dirty="0"/>
              <a:t>Question 2 Answer:</a:t>
            </a:r>
          </a:p>
          <a:p>
            <a:endParaRPr lang="en-US" baseline="0" dirty="0"/>
          </a:p>
          <a:p>
            <a:r>
              <a:rPr lang="en-US" dirty="0"/>
              <a:t>Microsoft Azure Storage Explorer </a:t>
            </a:r>
          </a:p>
          <a:p>
            <a:pPr lvl="1"/>
            <a:r>
              <a:rPr lang="en-US" dirty="0"/>
              <a:t>Utility for viewing and acting on Windows Azure Storage (non-database storage in the form of blobs, queues, and tables)</a:t>
            </a:r>
          </a:p>
          <a:p>
            <a:r>
              <a:rPr lang="en-US" dirty="0"/>
              <a:t>Azure </a:t>
            </a:r>
            <a:r>
              <a:rPr lang="en-US" dirty="0" err="1"/>
              <a:t>Powershell</a:t>
            </a:r>
            <a:r>
              <a:rPr lang="en-US" dirty="0"/>
              <a:t> </a:t>
            </a:r>
          </a:p>
          <a:p>
            <a:pPr lvl="1"/>
            <a:r>
              <a:rPr lang="en-US" dirty="0"/>
              <a:t>Azure PowerShell is a set of modules that provide cmdlets to manage Azure with Windows PowerShell. </a:t>
            </a:r>
          </a:p>
          <a:p>
            <a:pPr marL="0" lvl="0" indent="-107956">
              <a:buNone/>
            </a:pPr>
            <a:r>
              <a:rPr lang="en-US" dirty="0"/>
              <a:t>Azure Command-Line Interface (Azure CLI) </a:t>
            </a:r>
          </a:p>
          <a:p>
            <a:pPr lvl="1"/>
            <a:r>
              <a:rPr lang="en-US" dirty="0"/>
              <a:t>set of open-source shell-based commands for creating and managing resources in Microsoft Azure. </a:t>
            </a:r>
          </a:p>
          <a:p>
            <a:pPr marL="109306" lvl="1" indent="0">
              <a:buNone/>
            </a:pPr>
            <a:endParaRPr lang="en-US" dirty="0"/>
          </a:p>
          <a:p>
            <a:endParaRPr lang="en-US" baseline="0" dirty="0"/>
          </a:p>
          <a:p>
            <a:r>
              <a:rPr lang="en-US" baseline="0" dirty="0"/>
              <a:t>Question 3 Answer:</a:t>
            </a:r>
          </a:p>
          <a:p>
            <a:pPr marL="809271" lvl="1" indent="-342900">
              <a:lnSpc>
                <a:spcPct val="90000"/>
              </a:lnSpc>
              <a:spcAft>
                <a:spcPts val="600"/>
              </a:spcAft>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809271" lvl="1" indent="-342900">
              <a:lnSpc>
                <a:spcPct val="90000"/>
              </a:lnSpc>
              <a:spcAft>
                <a:spcPts val="600"/>
              </a:spcAft>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809271" lvl="1" indent="-342900">
              <a:lnSpc>
                <a:spcPct val="90000"/>
              </a:lnSpc>
              <a:spcAft>
                <a:spcPts val="600"/>
              </a:spcAft>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4:53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252753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11/5/2017 4:53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D312BB7-0100-46F5-B6A2-2DDB0C4FB2EB}" type="slidenum">
              <a:rPr lang="en-US" smtClean="0"/>
              <a:pPr/>
              <a:t>7</a:t>
            </a:fld>
            <a:endParaRPr lang="en-US"/>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marR="0" indent="0" algn="l" defTabSz="914400" rtl="0" eaLnBrk="1" fontAlgn="auto" latinLnBrk="0" hangingPunct="1">
              <a:lnSpc>
                <a:spcPct val="114000"/>
              </a:lnSpc>
              <a:spcBef>
                <a:spcPts val="300"/>
              </a:spcBef>
              <a:spcAft>
                <a:spcPts val="600"/>
              </a:spcAft>
              <a:buClrTx/>
              <a:buSzPct val="116000"/>
              <a:buFont typeface="Arial" panose="020B0604020202020204" pitchFamily="34" charset="0"/>
              <a:buNone/>
              <a:tabLst/>
              <a:defRPr/>
            </a:pPr>
            <a:r>
              <a:rPr lang="en-US" sz="1050"/>
              <a:t>What</a:t>
            </a:r>
            <a:r>
              <a:rPr lang="en-US" sz="1050" baseline="0"/>
              <a:t> is Microsoft Azure? </a:t>
            </a:r>
            <a:r>
              <a:rPr lang="en-US" sz="1050"/>
              <a:t>Microsoft Azure is Microsoft's public cloud computing platform and infrastructure for building, deploying, and managing applications and services through a global network of Microsoft-managed datacenters. It provides both PaaS and IaaS services and supports many different programming languages, tools and frameworks, including both Microsoft-specific and third-party software and systems. It consists of over</a:t>
            </a:r>
            <a:r>
              <a:rPr lang="en-US" sz="1050" baseline="0"/>
              <a:t> </a:t>
            </a:r>
            <a:r>
              <a:rPr lang="en-US" sz="1050"/>
              <a:t>100 datacenters across 30 regions worldwide. It provides hyper scale computing capabilities and makes up the top 3 networks in the world.</a:t>
            </a:r>
            <a:r>
              <a:rPr lang="en-US" sz="1050" baseline="0"/>
              <a:t> To give you an idea of its </a:t>
            </a:r>
            <a:r>
              <a:rPr lang="en-US" sz="1050" baseline="0" err="1"/>
              <a:t>hyperscale</a:t>
            </a:r>
            <a:r>
              <a:rPr lang="en-US" sz="1050" baseline="0"/>
              <a:t> computing power, it is able to host the largest virtual machine in the world with a configuration of </a:t>
            </a:r>
            <a:r>
              <a:rPr lang="en-US" sz="1050"/>
              <a:t>32 cores 448GB RAM</a:t>
            </a:r>
            <a:r>
              <a:rPr lang="en-US" sz="1050" baseline="0"/>
              <a:t> and fast solid state disk.</a:t>
            </a:r>
            <a:endParaRPr lang="en-US"/>
          </a:p>
        </p:txBody>
      </p:sp>
    </p:spTree>
    <p:extLst>
      <p:ext uri="{BB962C8B-B14F-4D97-AF65-F5344CB8AC3E}">
        <p14:creationId xmlns:p14="http://schemas.microsoft.com/office/powerpoint/2010/main" val="2846498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a:t>More on the benefits of cloud computing, on and off workloads for example batch jobs, which during periods of inactivity have their over provisioned capacities wasted.</a:t>
            </a:r>
          </a:p>
          <a:p>
            <a:pPr marL="0" indent="0">
              <a:buNone/>
            </a:pPr>
            <a:r>
              <a:rPr lang="en-US"/>
              <a:t>Growing fast. Applications and services are growing fast and keeping up with provisioning hardware is a challenge.</a:t>
            </a:r>
          </a:p>
          <a:p>
            <a:pPr marL="0" indent="0">
              <a:buNone/>
            </a:pPr>
            <a:r>
              <a:rPr lang="en-US"/>
              <a:t>Unpredictable bursting. For example unexpected or unplanned peaks in demand directly impacts server performance. it is also difficult to over provision for extreme cases due to resource limitations.</a:t>
            </a:r>
          </a:p>
          <a:p>
            <a:pPr marL="0" indent="0">
              <a:buNone/>
            </a:pPr>
            <a:r>
              <a:rPr lang="en-US"/>
              <a:t>Predictable bursting. For example applications or services with seasonal trends that peak due to periodic increased demand. they commonly have a complex infrastructure to implement and often over provisioning means wasted capacity</a:t>
            </a:r>
          </a:p>
          <a:p>
            <a:pPr marL="0" indent="0">
              <a:buNone/>
            </a:pPr>
            <a:endParaRPr lang="en-US"/>
          </a:p>
          <a:p>
            <a:pPr marL="0" indent="0">
              <a:buNone/>
            </a:pPr>
            <a:r>
              <a:rPr lang="en-US"/>
              <a:t>These are some of the areas in which cloud computing could be beneficial to your </a:t>
            </a:r>
            <a:r>
              <a:rPr lang="en-US" err="1"/>
              <a:t>organisation</a:t>
            </a:r>
            <a:r>
              <a:rPr lang="en-US"/>
              <a:t>.</a:t>
            </a:r>
            <a:endParaRPr lang="en-US" baseline="0"/>
          </a:p>
          <a:p>
            <a:pPr marL="0" indent="0">
              <a:buNone/>
            </a:pPr>
            <a:endParaRPr lang="en-US"/>
          </a:p>
          <a:p>
            <a:pPr marL="0" indent="0">
              <a:buNone/>
            </a:pPr>
            <a:r>
              <a:rPr lang="en-US"/>
              <a:t>The cloud computing patterns about why someone would want to shift from on-premises solutions into Microsoft Azure are self-explanatory. Have customers think about the applications that they currently have, to determine if they fit into this picture.</a:t>
            </a:r>
          </a:p>
          <a:p>
            <a:pPr marL="0" indent="0">
              <a:buNone/>
            </a:pPr>
            <a:r>
              <a:rPr lang="en-US"/>
              <a:t>Understand, though, that just because a customer wants elasticity, it does not mean that their app is built for it.</a:t>
            </a:r>
          </a:p>
        </p:txBody>
      </p:sp>
    </p:spTree>
    <p:extLst>
      <p:ext uri="{BB962C8B-B14F-4D97-AF65-F5344CB8AC3E}">
        <p14:creationId xmlns:p14="http://schemas.microsoft.com/office/powerpoint/2010/main" val="344110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a:solidFill>
                  <a:schemeClr val="tx1"/>
                </a:solidFill>
                <a:effectLst/>
                <a:latin typeface="Segoe UI Light" pitchFamily="34" charset="0"/>
                <a:ea typeface="+mn-ea"/>
                <a:cs typeface="+mn-cs"/>
              </a:rPr>
              <a:t>The idea is to ask the attendees what they need to make a pizza. Use the whiteboard to note down their ideas.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make a pizza at home where you’re responsible for buying all of the ingredients including making the dough.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purchase some of the ingredients and buy pre-packaged dough.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have pizza delivered to your home.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simply load up the family and head out for pizza at your local dining establishment. </a:t>
            </a:r>
          </a:p>
          <a:p>
            <a:pPr marL="228600" indent="-228600">
              <a:buAutoNum type="arabicPeriod"/>
            </a:pPr>
            <a:endParaRPr lang="en-US" sz="900" b="0" i="0" u="none" strike="noStrike" kern="1200">
              <a:solidFill>
                <a:schemeClr val="tx1"/>
              </a:solidFill>
              <a:effectLst/>
              <a:latin typeface="Segoe UI Light" pitchFamily="34" charset="0"/>
              <a:ea typeface="+mn-ea"/>
              <a:cs typeface="+mn-cs"/>
            </a:endParaRPr>
          </a:p>
          <a:p>
            <a:pPr marL="0" indent="0">
              <a:buNone/>
            </a:pPr>
            <a:r>
              <a:rPr lang="en-US" sz="900" b="0" i="0" u="none" strike="noStrike" kern="1200">
                <a:solidFill>
                  <a:schemeClr val="tx1"/>
                </a:solidFill>
                <a:effectLst/>
                <a:latin typeface="Segoe UI Light" pitchFamily="34" charset="0"/>
                <a:ea typeface="+mn-ea"/>
                <a:cs typeface="+mn-cs"/>
              </a:rPr>
              <a:t>In each case you’re still having pizza however in some cases you do all of the work and others you have other people do the work for you. </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5:52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059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971768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47286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795241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83535"/>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17032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E15935BC-DC19-4994-9FD4-62B370FFF88B}" type="datetime1">
              <a:rPr lang="en-US" smtClean="0"/>
              <a:t>11/5/2017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885107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90"/>
            <a:ext cx="8543653" cy="1386254"/>
          </a:xfrm>
        </p:spPr>
        <p:txBody>
          <a:bodyPr anchor="ctr" anchorCtr="0">
            <a:noAutofit/>
          </a:bodyPr>
          <a:lstStyle>
            <a:lvl1pPr>
              <a:lnSpc>
                <a:spcPct val="90000"/>
              </a:lnSpc>
              <a:defRPr sz="68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29663" y="4704162"/>
            <a:ext cx="5565152" cy="1167722"/>
          </a:xfrm>
        </p:spPr>
        <p:txBody>
          <a:bodyPr/>
          <a:lstStyle>
            <a:lvl1pPr marL="0" indent="0">
              <a:buFont typeface="Arial" pitchFamily="34" charset="0"/>
              <a:buNone/>
              <a:defRPr sz="2448">
                <a:solidFill>
                  <a:schemeClr val="bg1">
                    <a:alpha val="98000"/>
                  </a:schemeClr>
                </a:solidFill>
                <a:latin typeface="+mj-lt"/>
              </a:defRPr>
            </a:lvl1pPr>
            <a:lvl2pPr marL="469586" indent="0">
              <a:buFont typeface="Arial" pitchFamily="34" charset="0"/>
              <a:buNone/>
              <a:defRPr/>
            </a:lvl2pPr>
            <a:lvl3pPr marL="872786" indent="0">
              <a:buFont typeface="Arial" pitchFamily="34" charset="0"/>
              <a:buNone/>
              <a:defRPr/>
            </a:lvl3pPr>
            <a:lvl4pPr marL="1284080" indent="0">
              <a:buFont typeface="Arial" pitchFamily="34" charset="0"/>
              <a:buNone/>
              <a:defRPr/>
            </a:lvl4pPr>
            <a:lvl5pPr marL="1637079" indent="0">
              <a:buFont typeface="Arial" pitchFamily="34" charset="0"/>
              <a:buNone/>
              <a:defRPr/>
            </a:lvl5pPr>
          </a:lstStyle>
          <a:p>
            <a:pPr lvl="0"/>
            <a:r>
              <a:rPr lang="en-US"/>
              <a:t>Name</a:t>
            </a:r>
          </a:p>
          <a:p>
            <a:pPr lvl="0"/>
            <a:r>
              <a:rPr lang="en-US"/>
              <a:t>Title</a:t>
            </a:r>
          </a:p>
          <a:p>
            <a:pPr lvl="0"/>
            <a:r>
              <a:rPr lang="en-US"/>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2" y="233151"/>
            <a:ext cx="2548577" cy="296119"/>
          </a:xfrm>
          <a:prstGeom prst="rect">
            <a:avLst/>
          </a:prstGeom>
        </p:spPr>
      </p:pic>
    </p:spTree>
    <p:extLst>
      <p:ext uri="{BB962C8B-B14F-4D97-AF65-F5344CB8AC3E}">
        <p14:creationId xmlns:p14="http://schemas.microsoft.com/office/powerpoint/2010/main" val="38821956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5" name="Text Placeholder 4"/>
          <p:cNvSpPr>
            <a:spLocks noGrp="1"/>
          </p:cNvSpPr>
          <p:nvPr>
            <p:ph type="body" sz="quarter" idx="10"/>
          </p:nvPr>
        </p:nvSpPr>
        <p:spPr>
          <a:xfrm>
            <a:off x="529661" y="1476622"/>
            <a:ext cx="11375536" cy="965254"/>
          </a:xfrm>
        </p:spPr>
        <p:txBody>
          <a:bodyPr/>
          <a:lstStyle>
            <a:lvl1pPr marL="3239"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9" indent="0">
              <a:spcBef>
                <a:spcPts val="0"/>
              </a:spcBef>
              <a:buSzPct val="80000"/>
              <a:buFont typeface="Arial" pitchFamily="34" charset="0"/>
              <a:buNone/>
              <a:defRPr sz="2040" spc="-52" baseline="0">
                <a:gradFill>
                  <a:gsLst>
                    <a:gs pos="0">
                      <a:srgbClr val="595959"/>
                    </a:gs>
                    <a:gs pos="86000">
                      <a:srgbClr val="595959"/>
                    </a:gs>
                  </a:gsLst>
                  <a:lin ang="5400000" scaled="0"/>
                </a:gradFill>
              </a:defRPr>
            </a:lvl2pPr>
            <a:lvl3pPr marL="1284080" indent="-4112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7079" indent="-35300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363" indent="-343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7856854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lgn="l" defTabSz="932660" rtl="0" eaLnBrk="1" latinLnBrk="0" hangingPunct="1">
              <a:lnSpc>
                <a:spcPct val="90000"/>
              </a:lnSpc>
              <a:spcBef>
                <a:spcPct val="0"/>
              </a:spcBef>
              <a:buNone/>
              <a:defRPr lang="en-US" sz="5576"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29661" y="1476622"/>
            <a:ext cx="11375536" cy="2115318"/>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761" indent="-349761">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761" indent="-349761">
              <a:spcBef>
                <a:spcPts val="0"/>
              </a:spcBef>
              <a:spcAft>
                <a:spcPts val="408"/>
              </a:spcAft>
              <a:buFont typeface="Arial" pitchFamily="34" charset="0"/>
              <a:buChar char="•"/>
              <a:defRPr/>
            </a:lvl5pPr>
            <a:lvl6pPr marL="1054142" indent="-349761">
              <a:buFont typeface="Arial" pitchFamily="34" charset="0"/>
              <a:buChar char="•"/>
              <a:defRPr sz="2448">
                <a:gradFill>
                  <a:gsLst>
                    <a:gs pos="0">
                      <a:srgbClr val="595959"/>
                    </a:gs>
                    <a:gs pos="86000">
                      <a:srgbClr val="595959"/>
                    </a:gs>
                  </a:gsLst>
                  <a:lin ang="5400000" scaled="0"/>
                </a:gradFill>
              </a:defRPr>
            </a:lvl6pPr>
            <a:lvl7pPr marL="1280840" indent="-229935">
              <a:defRPr>
                <a:gradFill>
                  <a:gsLst>
                    <a:gs pos="0">
                      <a:srgbClr val="595959"/>
                    </a:gs>
                    <a:gs pos="86000">
                      <a:srgbClr val="595959"/>
                    </a:gs>
                  </a:gsLst>
                  <a:lin ang="5400000" scaled="0"/>
                </a:gradFill>
              </a:defRPr>
            </a:lvl7pPr>
            <a:lvl8pPr marL="1517253" indent="-236413">
              <a:defRPr>
                <a:gradFill>
                  <a:gsLst>
                    <a:gs pos="0">
                      <a:srgbClr val="595959"/>
                    </a:gs>
                    <a:gs pos="86000">
                      <a:srgbClr val="595959"/>
                    </a:gs>
                  </a:gsLst>
                  <a:lin ang="5400000" scaled="0"/>
                </a:gradFill>
              </a:defRPr>
            </a:lvl8pPr>
          </a:lstStyle>
          <a:p>
            <a:pPr marL="353001" lvl="0" indent="-353001" algn="l" defTabSz="932660" rtl="0" eaLnBrk="1" latinLnBrk="0" hangingPunct="1">
              <a:lnSpc>
                <a:spcPct val="90000"/>
              </a:lnSpc>
              <a:spcBef>
                <a:spcPct val="20000"/>
              </a:spcBef>
              <a:buSzPct val="90000"/>
              <a:buFont typeface="Arial" pitchFamily="34" charset="0"/>
              <a:buChar char="•"/>
            </a:pPr>
            <a:r>
              <a:rPr lang="en-US"/>
              <a:t>Click to edit Master text styles</a:t>
            </a:r>
          </a:p>
          <a:p>
            <a:pPr marL="353001" lvl="1" indent="-353001" algn="l" defTabSz="932660" rtl="0" eaLnBrk="1" latinLnBrk="0" hangingPunct="1">
              <a:lnSpc>
                <a:spcPct val="90000"/>
              </a:lnSpc>
              <a:spcBef>
                <a:spcPct val="20000"/>
              </a:spcBef>
              <a:buSzPct val="90000"/>
              <a:buFont typeface="Arial" pitchFamily="34" charset="0"/>
              <a:buChar char="•"/>
            </a:pPr>
            <a:r>
              <a:rPr lang="en-US"/>
              <a:t>Second level</a:t>
            </a:r>
          </a:p>
          <a:p>
            <a:pPr marL="353001" lvl="2" indent="-353001" algn="l" defTabSz="932660" rtl="0" eaLnBrk="1" latinLnBrk="0" hangingPunct="1">
              <a:lnSpc>
                <a:spcPct val="90000"/>
              </a:lnSpc>
              <a:spcBef>
                <a:spcPct val="20000"/>
              </a:spcBef>
              <a:buSzPct val="90000"/>
              <a:buFont typeface="Arial" pitchFamily="34" charset="0"/>
              <a:buChar char="•"/>
            </a:pPr>
            <a:r>
              <a:rPr lang="en-US"/>
              <a:t>Third level</a:t>
            </a:r>
          </a:p>
          <a:p>
            <a:pPr marL="353001" lvl="3" indent="-353001" algn="l" defTabSz="932660" rtl="0" eaLnBrk="1" latinLnBrk="0" hangingPunct="1">
              <a:lnSpc>
                <a:spcPct val="90000"/>
              </a:lnSpc>
              <a:spcBef>
                <a:spcPct val="20000"/>
              </a:spcBef>
              <a:buSzPct val="90000"/>
              <a:buFont typeface="Arial" pitchFamily="34" charset="0"/>
              <a:buChar char="•"/>
            </a:pPr>
            <a:r>
              <a:rPr lang="en-US"/>
              <a:t>Fourth level</a:t>
            </a:r>
          </a:p>
          <a:p>
            <a:pPr marL="353001" lvl="4" indent="-353001" algn="l" defTabSz="932660"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22987015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3" name="Content Placeholder 2"/>
          <p:cNvSpPr>
            <a:spLocks noGrp="1"/>
          </p:cNvSpPr>
          <p:nvPr>
            <p:ph sz="half" idx="1"/>
          </p:nvPr>
        </p:nvSpPr>
        <p:spPr>
          <a:xfrm>
            <a:off x="529661" y="1476622"/>
            <a:ext cx="5597871" cy="2492396"/>
          </a:xfrm>
        </p:spPr>
        <p:txBody>
          <a:bodyPr/>
          <a:lstStyle>
            <a:lvl1pPr marL="348143" indent="-348143">
              <a:lnSpc>
                <a:spcPct val="90000"/>
              </a:lnSpc>
              <a:buSzPct val="80000"/>
              <a:buFont typeface="Arial" pitchFamily="34" charset="0"/>
              <a:buChar char="•"/>
              <a:defRPr sz="3264"/>
            </a:lvl1pPr>
            <a:lvl2pPr marL="639611" indent="-291468">
              <a:lnSpc>
                <a:spcPct val="90000"/>
              </a:lnSpc>
              <a:buSzPct val="80000"/>
              <a:buFont typeface="Arial" pitchFamily="34" charset="0"/>
              <a:buChar char="•"/>
              <a:defRPr sz="2856"/>
            </a:lvl2pPr>
            <a:lvl3pPr marL="932697" indent="-293088">
              <a:lnSpc>
                <a:spcPct val="90000"/>
              </a:lnSpc>
              <a:buSzPct val="80000"/>
              <a:buFont typeface="Arial" pitchFamily="34" charset="0"/>
              <a:buChar char="•"/>
              <a:defRPr sz="2448"/>
            </a:lvl3pPr>
            <a:lvl4pPr marL="1747190" indent="-229935">
              <a:lnSpc>
                <a:spcPct val="90000"/>
              </a:lnSpc>
              <a:buSzPct val="80000"/>
              <a:buFont typeface="Arial" pitchFamily="34" charset="0"/>
              <a:buChar char="•"/>
              <a:defRPr sz="2040"/>
            </a:lvl4pPr>
            <a:lvl5pPr marL="1983601" indent="-236413">
              <a:lnSpc>
                <a:spcPct val="90000"/>
              </a:lnSpc>
              <a:buSzPct val="80000"/>
              <a:buFont typeface="Arial" pitchFamily="34" charset="0"/>
              <a:buChar char="•"/>
              <a:defRPr sz="2040"/>
            </a:lvl5pPr>
            <a:lvl6pPr>
              <a:defRPr sz="1904"/>
            </a:lvl6pPr>
            <a:lvl7pPr>
              <a:defRPr sz="1904"/>
            </a:lvl7pPr>
            <a:lvl8pPr>
              <a:defRPr sz="1904"/>
            </a:lvl8pPr>
            <a:lvl9pPr>
              <a:defRPr sz="19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07324" y="1476622"/>
            <a:ext cx="5597871" cy="2542293"/>
          </a:xfrm>
        </p:spPr>
        <p:txBody>
          <a:bodyPr/>
          <a:lstStyle>
            <a:lvl1pPr marL="466349" indent="-466349">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492" indent="-466349">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370" indent="-349761">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7015" indent="-349761">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950" indent="-349761">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904"/>
            </a:lvl6pPr>
            <a:lvl7pPr>
              <a:defRPr sz="1904"/>
            </a:lvl7pPr>
            <a:lvl8pPr>
              <a:defRPr sz="1904"/>
            </a:lvl8pPr>
            <a:lvl9pPr>
              <a:defRPr sz="1904"/>
            </a:lvl9pPr>
          </a:lstStyle>
          <a:p>
            <a:pPr marL="348143" lvl="0" indent="-348143" algn="l" defTabSz="932660" rtl="0" eaLnBrk="1" latinLnBrk="0" hangingPunct="1">
              <a:lnSpc>
                <a:spcPct val="90000"/>
              </a:lnSpc>
              <a:spcBef>
                <a:spcPct val="20000"/>
              </a:spcBef>
              <a:buSzPct val="80000"/>
              <a:buFont typeface="Arial" pitchFamily="34" charset="0"/>
              <a:buChar char="•"/>
            </a:pPr>
            <a:r>
              <a:rPr lang="en-US"/>
              <a:t>Click to edit Master text styles</a:t>
            </a:r>
          </a:p>
          <a:p>
            <a:pPr marL="348143" lvl="1" indent="-348143" algn="l" defTabSz="932660" rtl="0" eaLnBrk="1" latinLnBrk="0" hangingPunct="1">
              <a:lnSpc>
                <a:spcPct val="90000"/>
              </a:lnSpc>
              <a:spcBef>
                <a:spcPct val="20000"/>
              </a:spcBef>
              <a:buSzPct val="80000"/>
              <a:buFont typeface="Arial" pitchFamily="34" charset="0"/>
              <a:buChar char="•"/>
            </a:pPr>
            <a:r>
              <a:rPr lang="en-US"/>
              <a:t>Second level</a:t>
            </a:r>
          </a:p>
          <a:p>
            <a:pPr marL="348143" lvl="2" indent="-348143" algn="l" defTabSz="932660" rtl="0" eaLnBrk="1" latinLnBrk="0" hangingPunct="1">
              <a:lnSpc>
                <a:spcPct val="90000"/>
              </a:lnSpc>
              <a:spcBef>
                <a:spcPct val="20000"/>
              </a:spcBef>
              <a:buSzPct val="80000"/>
              <a:buFont typeface="Arial" pitchFamily="34" charset="0"/>
              <a:buChar char="•"/>
            </a:pPr>
            <a:r>
              <a:rPr lang="en-US"/>
              <a:t>Third level</a:t>
            </a:r>
          </a:p>
          <a:p>
            <a:pPr marL="348143" lvl="3" indent="-348143" algn="l" defTabSz="932660" rtl="0" eaLnBrk="1" latinLnBrk="0" hangingPunct="1">
              <a:lnSpc>
                <a:spcPct val="90000"/>
              </a:lnSpc>
              <a:spcBef>
                <a:spcPct val="20000"/>
              </a:spcBef>
              <a:buSzPct val="80000"/>
              <a:buFont typeface="Arial" pitchFamily="34" charset="0"/>
              <a:buChar char="•"/>
            </a:pPr>
            <a:r>
              <a:rPr lang="en-US"/>
              <a:t>Fourth level</a:t>
            </a:r>
          </a:p>
          <a:p>
            <a:pPr marL="348143" lvl="4" indent="-348143" algn="l" defTabSz="932660"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290960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3" name="Text Placeholder 2"/>
          <p:cNvSpPr>
            <a:spLocks noGrp="1"/>
          </p:cNvSpPr>
          <p:nvPr>
            <p:ph type="body" idx="1"/>
          </p:nvPr>
        </p:nvSpPr>
        <p:spPr>
          <a:xfrm>
            <a:off x="529661" y="1476623"/>
            <a:ext cx="5597871" cy="452022"/>
          </a:xfrm>
        </p:spPr>
        <p:txBody>
          <a:bodyPr anchor="b"/>
          <a:lstStyle>
            <a:lvl1pPr marL="0" indent="0">
              <a:lnSpc>
                <a:spcPct val="90000"/>
              </a:lnSpc>
              <a:spcBef>
                <a:spcPts val="0"/>
              </a:spcBef>
              <a:buNone/>
              <a:defRPr sz="3264" b="0">
                <a:latin typeface="Segoe UI Light" pitchFamily="34" charset="0"/>
              </a:defRPr>
            </a:lvl1pPr>
            <a:lvl2pPr marL="466330" indent="0">
              <a:buNone/>
              <a:defRPr sz="2040" b="1"/>
            </a:lvl2pPr>
            <a:lvl3pPr marL="932660" indent="0">
              <a:buNone/>
              <a:defRPr sz="1904" b="1"/>
            </a:lvl3pPr>
            <a:lvl4pPr marL="1398991" indent="0">
              <a:buNone/>
              <a:defRPr sz="1632" b="1"/>
            </a:lvl4pPr>
            <a:lvl5pPr marL="1865321" indent="0">
              <a:buNone/>
              <a:defRPr sz="1632" b="1"/>
            </a:lvl5pPr>
            <a:lvl6pPr marL="2331651" indent="0">
              <a:buNone/>
              <a:defRPr sz="1632" b="1"/>
            </a:lvl6pPr>
            <a:lvl7pPr marL="2797980" indent="0">
              <a:buNone/>
              <a:defRPr sz="1632" b="1"/>
            </a:lvl7pPr>
            <a:lvl8pPr marL="3264311" indent="0">
              <a:buNone/>
              <a:defRPr sz="1632" b="1"/>
            </a:lvl8pPr>
            <a:lvl9pPr marL="3730641"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311923"/>
            <a:ext cx="5596414" cy="1983871"/>
          </a:xfrm>
        </p:spPr>
        <p:txBody>
          <a:bodyPr/>
          <a:lstStyle>
            <a:lvl1pPr marL="411294" indent="-411294">
              <a:buSzPct val="80000"/>
              <a:buFont typeface="Arial" pitchFamily="34" charset="0"/>
              <a:buChar char="•"/>
              <a:defRPr sz="2856"/>
            </a:lvl1pPr>
            <a:lvl2pPr marL="759437" indent="-328711">
              <a:buSzPct val="80000"/>
              <a:buFont typeface="Arial" pitchFamily="34" charset="0"/>
              <a:buChar char="•"/>
              <a:defRPr sz="2856"/>
            </a:lvl2pPr>
            <a:lvl3pPr marL="1047666" indent="-288230" defTabSz="1050905">
              <a:buSzPct val="80000"/>
              <a:buFont typeface="Arial" pitchFamily="34" charset="0"/>
              <a:buChar char="•"/>
              <a:defRPr sz="2448"/>
            </a:lvl3pPr>
            <a:lvl4pPr marL="1343992" indent="-293088">
              <a:buSzPct val="80000"/>
              <a:buFont typeface="Arial" pitchFamily="34" charset="0"/>
              <a:buChar char="•"/>
              <a:defRPr sz="2040"/>
            </a:lvl4pPr>
            <a:lvl5pPr marL="1572307" indent="-228317">
              <a:buSzPct val="80000"/>
              <a:buFont typeface="Arial" pitchFamily="34" charset="0"/>
              <a:buChar cha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07324" y="1476623"/>
            <a:ext cx="5597871" cy="452022"/>
          </a:xfrm>
        </p:spPr>
        <p:txBody>
          <a:bodyPr anchor="b"/>
          <a:lstStyle>
            <a:lvl1pPr marL="0" indent="0">
              <a:lnSpc>
                <a:spcPct val="90000"/>
              </a:lnSpc>
              <a:spcBef>
                <a:spcPts val="0"/>
              </a:spcBef>
              <a:buNone/>
              <a:defRPr sz="3264" b="0">
                <a:latin typeface="Segoe UI Light" pitchFamily="34" charset="0"/>
              </a:defRPr>
            </a:lvl1pPr>
            <a:lvl2pPr marL="466330" indent="0">
              <a:buNone/>
              <a:defRPr sz="2040" b="1"/>
            </a:lvl2pPr>
            <a:lvl3pPr marL="932660" indent="0">
              <a:buNone/>
              <a:defRPr sz="1904" b="1"/>
            </a:lvl3pPr>
            <a:lvl4pPr marL="1398991" indent="0">
              <a:buNone/>
              <a:defRPr sz="1632" b="1"/>
            </a:lvl4pPr>
            <a:lvl5pPr marL="1865321" indent="0">
              <a:buNone/>
              <a:defRPr sz="1632" b="1"/>
            </a:lvl5pPr>
            <a:lvl6pPr marL="2331651" indent="0">
              <a:buNone/>
              <a:defRPr sz="1632" b="1"/>
            </a:lvl6pPr>
            <a:lvl7pPr marL="2797980" indent="0">
              <a:buNone/>
              <a:defRPr sz="1632" b="1"/>
            </a:lvl7pPr>
            <a:lvl8pPr marL="3264311" indent="0">
              <a:buNone/>
              <a:defRPr sz="1632" b="1"/>
            </a:lvl8pPr>
            <a:lvl9pPr marL="3730641"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311923"/>
            <a:ext cx="5597871" cy="2023501"/>
          </a:xfrm>
        </p:spPr>
        <p:txBody>
          <a:bodyPr/>
          <a:lstStyle>
            <a:lvl1pPr marL="302250" indent="-302250">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349" indent="-466349">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487" indent="-349761">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400665" indent="-349761">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9197" indent="-349761">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400665" indent="-349761">
              <a:defRPr sz="1632"/>
            </a:lvl6pPr>
            <a:lvl7pPr marL="1635460" indent="-291468">
              <a:defRPr sz="1632"/>
            </a:lvl7pPr>
            <a:lvl8pPr>
              <a:defRPr sz="1632"/>
            </a:lvl8pPr>
            <a:lvl9pPr>
              <a:defRPr sz="1632"/>
            </a:lvl9pPr>
          </a:lstStyle>
          <a:p>
            <a:pPr marL="411294" lvl="0" indent="-411294" algn="l" defTabSz="932660" rtl="0" eaLnBrk="1" latinLnBrk="0" hangingPunct="1">
              <a:lnSpc>
                <a:spcPct val="90000"/>
              </a:lnSpc>
              <a:spcBef>
                <a:spcPct val="20000"/>
              </a:spcBef>
              <a:buSzPct val="80000"/>
            </a:pPr>
            <a:r>
              <a:rPr lang="en-US"/>
              <a:t>Click to edit Master text styles</a:t>
            </a:r>
          </a:p>
          <a:p>
            <a:pPr marL="411294" lvl="1" indent="-411294" algn="l" defTabSz="932660" rtl="0" eaLnBrk="1" latinLnBrk="0" hangingPunct="1">
              <a:lnSpc>
                <a:spcPct val="90000"/>
              </a:lnSpc>
              <a:spcBef>
                <a:spcPct val="20000"/>
              </a:spcBef>
              <a:buSzPct val="80000"/>
            </a:pPr>
            <a:r>
              <a:rPr lang="en-US"/>
              <a:t>Second level</a:t>
            </a:r>
          </a:p>
          <a:p>
            <a:pPr marL="411294" lvl="2" indent="-411294" algn="l" defTabSz="932660" rtl="0" eaLnBrk="1" latinLnBrk="0" hangingPunct="1">
              <a:lnSpc>
                <a:spcPct val="90000"/>
              </a:lnSpc>
              <a:spcBef>
                <a:spcPct val="20000"/>
              </a:spcBef>
              <a:buSzPct val="80000"/>
            </a:pPr>
            <a:r>
              <a:rPr lang="en-US"/>
              <a:t>Third level</a:t>
            </a:r>
          </a:p>
          <a:p>
            <a:pPr marL="411294" lvl="3" indent="-411294" algn="l" defTabSz="932660" rtl="0" eaLnBrk="1" latinLnBrk="0" hangingPunct="1">
              <a:lnSpc>
                <a:spcPct val="90000"/>
              </a:lnSpc>
              <a:spcBef>
                <a:spcPct val="20000"/>
              </a:spcBef>
              <a:buSzPct val="80000"/>
            </a:pPr>
            <a:r>
              <a:rPr lang="en-US"/>
              <a:t>Fourth level</a:t>
            </a:r>
          </a:p>
          <a:p>
            <a:pPr marL="411294" lvl="4" indent="-411294" algn="l" defTabSz="932660" rtl="0" eaLnBrk="1" latinLnBrk="0" hangingPunct="1">
              <a:lnSpc>
                <a:spcPct val="90000"/>
              </a:lnSpc>
              <a:spcBef>
                <a:spcPct val="20000"/>
              </a:spcBef>
              <a:buSzPct val="80000"/>
            </a:pPr>
            <a:r>
              <a:rPr lang="en-US"/>
              <a:t>Fifth level</a:t>
            </a:r>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9115195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6"/>
            <a:ext cx="1399468" cy="445553"/>
          </a:xfrm>
          <a:prstGeom prst="rect">
            <a:avLst/>
          </a:prstGeom>
        </p:spPr>
      </p:pic>
    </p:spTree>
    <p:extLst>
      <p:ext uri="{BB962C8B-B14F-4D97-AF65-F5344CB8AC3E}">
        <p14:creationId xmlns:p14="http://schemas.microsoft.com/office/powerpoint/2010/main" val="22802723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9994830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29661"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6" tIns="46619" rIns="93236" bIns="46619" numCol="1" spcCol="0" rtlCol="0" anchor="ctr" anchorCtr="0" compatLnSpc="1">
            <a:prstTxWarp prst="textNoShape">
              <a:avLst/>
            </a:prstTxWarp>
          </a:bodyPr>
          <a:lstStyle/>
          <a:p>
            <a:pPr algn="ctr" defTabSz="932072" fontAlgn="base">
              <a:spcBef>
                <a:spcPct val="0"/>
              </a:spcBef>
              <a:spcAft>
                <a:spcPct val="0"/>
              </a:spcAft>
            </a:pPr>
            <a:endParaRPr lang="en-US" sz="2312">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660" rtl="0" eaLnBrk="1" latinLnBrk="0" hangingPunct="1">
              <a:lnSpc>
                <a:spcPct val="90000"/>
              </a:lnSpc>
              <a:spcBef>
                <a:spcPct val="0"/>
              </a:spcBef>
              <a:buNone/>
              <a:defRPr lang="en-US" sz="5576"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544386" y="3499620"/>
            <a:ext cx="7086425" cy="1238760"/>
          </a:xfrm>
        </p:spPr>
        <p:txBody>
          <a:bodyPr lIns="137178" tIns="137178" anchor="ctr" anchorCtr="0"/>
          <a:lstStyle>
            <a:lvl1pPr marL="586175" indent="-582936">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3001" indent="-349761">
              <a:buFont typeface="Arial" pitchFamily="34" charset="0"/>
              <a:buNone/>
              <a:defRPr lang="en-US" sz="2448" kern="1200" spc="-52" baseline="0" dirty="0">
                <a:gradFill>
                  <a:gsLst>
                    <a:gs pos="0">
                      <a:srgbClr val="595959"/>
                    </a:gs>
                    <a:gs pos="86000">
                      <a:srgbClr val="595959"/>
                    </a:gs>
                  </a:gsLst>
                  <a:lin ang="5400000" scaled="0"/>
                </a:gradFill>
                <a:latin typeface="+mn-lt"/>
                <a:ea typeface="+mn-ea"/>
                <a:cs typeface="+mn-cs"/>
              </a:defRPr>
            </a:lvl2pPr>
          </a:lstStyle>
          <a:p>
            <a:pPr marL="3239" lvl="0" indent="0" algn="l" defTabSz="932660" rtl="0" eaLnBrk="1" latinLnBrk="0" hangingPunct="1">
              <a:lnSpc>
                <a:spcPct val="90000"/>
              </a:lnSpc>
              <a:spcBef>
                <a:spcPts val="0"/>
              </a:spcBef>
              <a:spcAft>
                <a:spcPts val="918"/>
              </a:spcAft>
              <a:buSzPct val="80000"/>
            </a:pPr>
            <a:r>
              <a:rPr lang="en-US"/>
              <a:t>Click to edit Master text styles</a:t>
            </a:r>
          </a:p>
          <a:p>
            <a:pPr marL="3239" lvl="1" indent="0" algn="l" defTabSz="932660" rtl="0" eaLnBrk="1" latinLnBrk="0" hangingPunct="1">
              <a:lnSpc>
                <a:spcPct val="90000"/>
              </a:lnSpc>
              <a:spcBef>
                <a:spcPts val="0"/>
              </a:spcBef>
              <a:spcAft>
                <a:spcPts val="918"/>
              </a:spcAft>
              <a:buSzPct val="80000"/>
            </a:pPr>
            <a:r>
              <a:rPr lang="en-US"/>
              <a:t>Second level</a:t>
            </a:r>
          </a:p>
        </p:txBody>
      </p:sp>
      <p:sp>
        <p:nvSpPr>
          <p:cNvPr id="18" name="Freeform 105"/>
          <p:cNvSpPr>
            <a:spLocks/>
          </p:cNvSpPr>
          <p:nvPr/>
        </p:nvSpPr>
        <p:spPr bwMode="black">
          <a:xfrm>
            <a:off x="1224559" y="2176075"/>
            <a:ext cx="1902953"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55" tIns="41978" rIns="83955" bIns="41978" numCol="1" anchor="t" anchorCtr="0" compatLnSpc="1">
            <a:prstTxWarp prst="textNoShape">
              <a:avLst/>
            </a:prstTxWarp>
          </a:bodyPr>
          <a:lstStyle/>
          <a:p>
            <a:pPr defTabSz="1243379"/>
            <a:endParaRPr lang="en-US" sz="1632">
              <a:solidFill>
                <a:srgbClr val="292929"/>
              </a:solidFill>
            </a:endParaRPr>
          </a:p>
        </p:txBody>
      </p:sp>
    </p:spTree>
    <p:extLst>
      <p:ext uri="{BB962C8B-B14F-4D97-AF65-F5344CB8AC3E}">
        <p14:creationId xmlns:p14="http://schemas.microsoft.com/office/powerpoint/2010/main" val="15700054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p:nvGrpSpPr>
        <p:grpSpPr>
          <a:xfrm>
            <a:off x="7870103" y="2178571"/>
            <a:ext cx="3570223" cy="21561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grpSp>
    </p:spTree>
    <p:extLst>
      <p:ext uri="{BB962C8B-B14F-4D97-AF65-F5344CB8AC3E}">
        <p14:creationId xmlns:p14="http://schemas.microsoft.com/office/powerpoint/2010/main" val="40477707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p:nvSpPr>
        <p:spPr bwMode="auto">
          <a:xfrm>
            <a:off x="8460428" y="2048070"/>
            <a:ext cx="2315180" cy="2212802"/>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73" tIns="46637" rIns="93273" bIns="46637" numCol="1" anchor="t" anchorCtr="0" compatLnSpc="1">
            <a:prstTxWarp prst="textNoShape">
              <a:avLst/>
            </a:prstTxWarp>
          </a:bodyPr>
          <a:lstStyle/>
          <a:p>
            <a:pPr defTabSz="1243431"/>
            <a:endParaRPr lang="en-US" sz="2448">
              <a:solidFill>
                <a:srgbClr val="292929"/>
              </a:solidFill>
            </a:endParaRPr>
          </a:p>
        </p:txBody>
      </p:sp>
    </p:spTree>
    <p:extLst>
      <p:ext uri="{BB962C8B-B14F-4D97-AF65-F5344CB8AC3E}">
        <p14:creationId xmlns:p14="http://schemas.microsoft.com/office/powerpoint/2010/main" val="1812585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p:nvGrpSpPr>
        <p:grpSpPr bwMode="black">
          <a:xfrm>
            <a:off x="8065176" y="2287583"/>
            <a:ext cx="3241461" cy="197313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grpSp>
    </p:spTree>
    <p:extLst>
      <p:ext uri="{BB962C8B-B14F-4D97-AF65-F5344CB8AC3E}">
        <p14:creationId xmlns:p14="http://schemas.microsoft.com/office/powerpoint/2010/main" val="33200800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p:nvSpPr>
        <p:spPr bwMode="black">
          <a:xfrm>
            <a:off x="8084601" y="1971077"/>
            <a:ext cx="3074556" cy="236031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55" tIns="41978" rIns="83955" bIns="41978" numCol="1" anchor="t" anchorCtr="0" compatLnSpc="1">
            <a:prstTxWarp prst="textNoShape">
              <a:avLst/>
            </a:prstTxWarp>
          </a:bodyPr>
          <a:lstStyle/>
          <a:p>
            <a:pPr defTabSz="1243431"/>
            <a:endParaRPr lang="en-US" sz="1632">
              <a:solidFill>
                <a:srgbClr val="292929"/>
              </a:solidFill>
            </a:endParaRPr>
          </a:p>
        </p:txBody>
      </p:sp>
    </p:spTree>
    <p:extLst>
      <p:ext uri="{BB962C8B-B14F-4D97-AF65-F5344CB8AC3E}">
        <p14:creationId xmlns:p14="http://schemas.microsoft.com/office/powerpoint/2010/main" val="23413679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p:nvGrpSpPr>
        <p:grpSpPr>
          <a:xfrm>
            <a:off x="9063238"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grpSp>
    </p:spTree>
    <p:extLst>
      <p:ext uri="{BB962C8B-B14F-4D97-AF65-F5344CB8AC3E}">
        <p14:creationId xmlns:p14="http://schemas.microsoft.com/office/powerpoint/2010/main" val="26696859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1942925"/>
            <a:ext cx="10910668"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7708" y="6464224"/>
            <a:ext cx="2557488" cy="297153"/>
          </a:xfrm>
          <a:prstGeom prst="rect">
            <a:avLst/>
          </a:prstGeom>
        </p:spPr>
      </p:pic>
    </p:spTree>
    <p:extLst>
      <p:ext uri="{BB962C8B-B14F-4D97-AF65-F5344CB8AC3E}">
        <p14:creationId xmlns:p14="http://schemas.microsoft.com/office/powerpoint/2010/main" val="1759234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408971" y="3202790"/>
            <a:ext cx="3618533" cy="588948"/>
          </a:xfrm>
          <a:prstGeom prst="rect">
            <a:avLst/>
          </a:prstGeom>
          <a:noFill/>
          <a:ln>
            <a:noFill/>
          </a:ln>
        </p:spPr>
      </p:pic>
      <p:sp>
        <p:nvSpPr>
          <p:cNvPr id="3" name="Text Box 3"/>
          <p:cNvSpPr txBox="1">
            <a:spLocks noChangeArrowheads="1"/>
          </p:cNvSpPr>
          <p:nvPr/>
        </p:nvSpPr>
        <p:spPr bwMode="blackWhite">
          <a:xfrm>
            <a:off x="518187" y="6204683"/>
            <a:ext cx="11400102" cy="414351"/>
          </a:xfrm>
          <a:prstGeom prst="rect">
            <a:avLst/>
          </a:prstGeom>
          <a:noFill/>
          <a:ln w="12700">
            <a:noFill/>
            <a:miter lim="800000"/>
            <a:headEnd type="none" w="sm" len="sm"/>
            <a:tailEnd type="none" w="sm" len="sm"/>
          </a:ln>
          <a:effectLst/>
        </p:spPr>
        <p:txBody>
          <a:bodyPr vert="horz" wrap="square" lIns="93257" tIns="46629" rIns="93257" bIns="46629" numCol="1" anchor="t" anchorCtr="0" compatLnSpc="1">
            <a:prstTxWarp prst="textNoShape">
              <a:avLst/>
            </a:prstTxWarp>
            <a:spAutoFit/>
          </a:bodyPr>
          <a:lstStyle/>
          <a:p>
            <a:pPr algn="ctr" defTabSz="932391" eaLnBrk="0" hangingPunct="0"/>
            <a:r>
              <a:rPr lang="en-US" sz="680">
                <a:solidFill>
                  <a:srgbClr val="FFFFFF">
                    <a:alpha val="99000"/>
                  </a:srgbClr>
                </a:solidFill>
                <a:cs typeface="Arial" charset="0"/>
              </a:rPr>
              <a:t>© 2012 Microsoft Corporation. All rights reserved. Microsoft, Windows, Windows Vista and other product names are or may be registered trademarks and/or trademarks in the U.S. and/or other countries.</a:t>
            </a:r>
          </a:p>
          <a:p>
            <a:pPr algn="ctr" defTabSz="932391" eaLnBrk="0" hangingPunct="0"/>
            <a:r>
              <a:rPr lang="en-US" sz="68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79998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23183" y="2950298"/>
            <a:ext cx="11456577" cy="1267779"/>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p:ph type="body" sz="quarter" idx="11" hasCustomPrompt="1"/>
          </p:nvPr>
        </p:nvSpPr>
        <p:spPr>
          <a:xfrm>
            <a:off x="523182" y="4429867"/>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45572" y="6491355"/>
            <a:ext cx="1628072" cy="273709"/>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2" y="233151"/>
            <a:ext cx="2548577" cy="296119"/>
          </a:xfrm>
          <a:prstGeom prst="rect">
            <a:avLst/>
          </a:prstGeom>
        </p:spPr>
      </p:pic>
    </p:spTree>
    <p:extLst>
      <p:ext uri="{BB962C8B-B14F-4D97-AF65-F5344CB8AC3E}">
        <p14:creationId xmlns:p14="http://schemas.microsoft.com/office/powerpoint/2010/main" val="382145594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1" y="1476621"/>
            <a:ext cx="11375536" cy="2040374"/>
          </a:xfrm>
        </p:spPr>
        <p:txBody>
          <a:bodyPr/>
          <a:lstStyle>
            <a:lvl1pPr marL="469586" indent="-469586">
              <a:buClr>
                <a:srgbClr val="FFFFFF"/>
              </a:buClr>
              <a:buSzPct val="70000"/>
              <a:buFontTx/>
              <a:buBlip>
                <a:blip r:embed="rId2"/>
              </a:buBlip>
              <a:defRPr>
                <a:gradFill>
                  <a:gsLst>
                    <a:gs pos="0">
                      <a:srgbClr val="FFFFFF"/>
                    </a:gs>
                    <a:gs pos="86000">
                      <a:srgbClr val="FFFFFF"/>
                    </a:gs>
                  </a:gsLst>
                  <a:lin ang="5400000" scaled="0"/>
                </a:gradFill>
              </a:defRPr>
            </a:lvl1pPr>
            <a:lvl2pPr marL="872786" indent="-403198">
              <a:buClr>
                <a:srgbClr val="FFFFFF"/>
              </a:buClr>
              <a:buSzPct val="70000"/>
              <a:buFontTx/>
              <a:buBlip>
                <a:blip r:embed="rId2"/>
              </a:buBlip>
              <a:defRPr>
                <a:gradFill>
                  <a:gsLst>
                    <a:gs pos="0">
                      <a:srgbClr val="FFFFFF"/>
                    </a:gs>
                    <a:gs pos="86000">
                      <a:srgbClr val="FFFFFF"/>
                    </a:gs>
                  </a:gsLst>
                  <a:lin ang="5400000" scaled="0"/>
                </a:gradFill>
              </a:defRPr>
            </a:lvl2pPr>
            <a:lvl3pPr marL="1284080" indent="-411294">
              <a:buClr>
                <a:srgbClr val="FFFFFF"/>
              </a:buClr>
              <a:buSzPct val="70000"/>
              <a:buFontTx/>
              <a:buBlip>
                <a:blip r:embed="rId2"/>
              </a:buBlip>
              <a:defRPr>
                <a:gradFill>
                  <a:gsLst>
                    <a:gs pos="0">
                      <a:srgbClr val="FFFFFF"/>
                    </a:gs>
                    <a:gs pos="86000">
                      <a:srgbClr val="FFFFFF"/>
                    </a:gs>
                  </a:gsLst>
                  <a:lin ang="5400000" scaled="0"/>
                </a:gradFill>
              </a:defRPr>
            </a:lvl3pPr>
            <a:lvl4pPr marL="1637079" indent="-353001">
              <a:buClr>
                <a:srgbClr val="FFFFFF"/>
              </a:buClr>
              <a:buSzPct val="70000"/>
              <a:buFontTx/>
              <a:buBlip>
                <a:blip r:embed="rId2"/>
              </a:buBlip>
              <a:defRPr>
                <a:gradFill>
                  <a:gsLst>
                    <a:gs pos="0">
                      <a:srgbClr val="FFFFFF"/>
                    </a:gs>
                    <a:gs pos="86000">
                      <a:srgbClr val="FFFFFF"/>
                    </a:gs>
                  </a:gsLst>
                  <a:lin ang="5400000" scaled="0"/>
                </a:gradFill>
              </a:defRPr>
            </a:lvl4pPr>
            <a:lvl5pPr marL="1980363" indent="-343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991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1" y="1476621"/>
            <a:ext cx="11375536" cy="2040374"/>
          </a:xfrm>
        </p:spPr>
        <p:txBody>
          <a:bodyPr/>
          <a:lstStyle>
            <a:lvl1pPr marL="469586" indent="-469586">
              <a:buClr>
                <a:srgbClr val="FFFFFF"/>
              </a:buClr>
              <a:buSzPct val="70000"/>
              <a:buFontTx/>
              <a:buBlip>
                <a:blip r:embed="rId2"/>
              </a:buBlip>
              <a:defRPr>
                <a:gradFill>
                  <a:gsLst>
                    <a:gs pos="0">
                      <a:srgbClr val="FFFFFF"/>
                    </a:gs>
                    <a:gs pos="86000">
                      <a:srgbClr val="FFFFFF"/>
                    </a:gs>
                  </a:gsLst>
                  <a:lin ang="5400000" scaled="0"/>
                </a:gradFill>
              </a:defRPr>
            </a:lvl1pPr>
            <a:lvl2pPr marL="872786" indent="-403198">
              <a:buClr>
                <a:srgbClr val="FFFFFF"/>
              </a:buClr>
              <a:buSzPct val="70000"/>
              <a:buFontTx/>
              <a:buBlip>
                <a:blip r:embed="rId2"/>
              </a:buBlip>
              <a:defRPr>
                <a:gradFill>
                  <a:gsLst>
                    <a:gs pos="0">
                      <a:srgbClr val="FFFFFF"/>
                    </a:gs>
                    <a:gs pos="86000">
                      <a:srgbClr val="FFFFFF"/>
                    </a:gs>
                  </a:gsLst>
                  <a:lin ang="5400000" scaled="0"/>
                </a:gradFill>
              </a:defRPr>
            </a:lvl2pPr>
            <a:lvl3pPr marL="1284080" indent="-411294">
              <a:buClr>
                <a:srgbClr val="FFFFFF"/>
              </a:buClr>
              <a:buSzPct val="70000"/>
              <a:buFontTx/>
              <a:buBlip>
                <a:blip r:embed="rId2"/>
              </a:buBlip>
              <a:defRPr>
                <a:gradFill>
                  <a:gsLst>
                    <a:gs pos="0">
                      <a:srgbClr val="FFFFFF"/>
                    </a:gs>
                    <a:gs pos="86000">
                      <a:srgbClr val="FFFFFF"/>
                    </a:gs>
                  </a:gsLst>
                  <a:lin ang="5400000" scaled="0"/>
                </a:gradFill>
              </a:defRPr>
            </a:lvl3pPr>
            <a:lvl4pPr marL="1637079" indent="-353001">
              <a:buClr>
                <a:srgbClr val="FFFFFF"/>
              </a:buClr>
              <a:buSzPct val="70000"/>
              <a:buFontTx/>
              <a:buBlip>
                <a:blip r:embed="rId2"/>
              </a:buBlip>
              <a:defRPr>
                <a:gradFill>
                  <a:gsLst>
                    <a:gs pos="0">
                      <a:srgbClr val="FFFFFF"/>
                    </a:gs>
                    <a:gs pos="86000">
                      <a:srgbClr val="FFFFFF"/>
                    </a:gs>
                  </a:gsLst>
                  <a:lin ang="5400000" scaled="0"/>
                </a:gradFill>
              </a:defRPr>
            </a:lvl4pPr>
            <a:lvl5pPr marL="1980363" indent="-343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3" y="6363076"/>
            <a:ext cx="12436476" cy="631450"/>
          </a:xfrm>
          <a:solidFill>
            <a:srgbClr val="FFFF99"/>
          </a:solidFill>
        </p:spPr>
        <p:txBody>
          <a:bodyPr wrap="square" lIns="114311" tIns="57155" rIns="114311" bIns="57155"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9543683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16660" y="2722574"/>
            <a:ext cx="10512690" cy="1499289"/>
          </a:xfrm>
        </p:spPr>
        <p:txBody>
          <a:bodyPr>
            <a:noAutofit/>
          </a:bodyPr>
          <a:lstStyle>
            <a:lvl1pPr algn="l">
              <a:lnSpc>
                <a:spcPct val="90000"/>
              </a:lnSpc>
              <a:spcAft>
                <a:spcPts val="816"/>
              </a:spcAft>
              <a:defRPr sz="7343"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a:t>click to edit master </a:t>
            </a:r>
            <a:br>
              <a:rPr lang="en-US"/>
            </a:br>
            <a:r>
              <a:rPr lang="en-US"/>
              <a:t>text style</a:t>
            </a:r>
          </a:p>
        </p:txBody>
      </p:sp>
      <p:sp>
        <p:nvSpPr>
          <p:cNvPr id="8" name="Subtitle 2"/>
          <p:cNvSpPr>
            <a:spLocks noGrp="1"/>
          </p:cNvSpPr>
          <p:nvPr>
            <p:ph type="subTitle" idx="1" hasCustomPrompt="1"/>
          </p:nvPr>
        </p:nvSpPr>
        <p:spPr>
          <a:xfrm>
            <a:off x="616657" y="4406018"/>
            <a:ext cx="7194655" cy="747134"/>
          </a:xfrm>
        </p:spPr>
        <p:txBody>
          <a:bodyPr>
            <a:normAutofit/>
          </a:bodyPr>
          <a:lstStyle>
            <a:lvl1pPr marL="0" indent="0" algn="l">
              <a:buNone/>
              <a:defRPr sz="2720" b="0" i="0">
                <a:solidFill>
                  <a:srgbClr val="FFFFFF"/>
                </a:solidFill>
                <a:latin typeface="Segoe"/>
                <a:cs typeface="Segoe"/>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9" name="Slide Number Placeholder 5"/>
          <p:cNvSpPr>
            <a:spLocks noGrp="1"/>
          </p:cNvSpPr>
          <p:nvPr>
            <p:ph type="sldNum" sz="quarter" idx="12"/>
          </p:nvPr>
        </p:nvSpPr>
        <p:spPr>
          <a:xfrm>
            <a:off x="605367" y="6482891"/>
            <a:ext cx="2901844" cy="372394"/>
          </a:xfrm>
          <a:prstGeom prst="rect">
            <a:avLst/>
          </a:prstGeom>
        </p:spPr>
        <p:txBody>
          <a:bodyPr/>
          <a:lstStyle>
            <a:lvl1pPr algn="l">
              <a:defRPr b="0" i="0">
                <a:solidFill>
                  <a:srgbClr val="FFFFFF"/>
                </a:solidFill>
                <a:latin typeface="Segoe"/>
                <a:cs typeface="Segoe"/>
              </a:defRPr>
            </a:lvl1pPr>
          </a:lstStyle>
          <a:p>
            <a:pPr defTabSz="1243431"/>
            <a:fld id="{B6F15528-21DE-4FAA-801E-634DDDAF4B2B}" type="slidenum">
              <a:rPr lang="en-US" smtClean="0"/>
              <a:pPr defTabSz="1243431"/>
              <a:t>‹#›</a:t>
            </a:fld>
            <a:endParaRPr lang="en-US"/>
          </a:p>
        </p:txBody>
      </p:sp>
    </p:spTree>
    <p:extLst>
      <p:ext uri="{BB962C8B-B14F-4D97-AF65-F5344CB8AC3E}">
        <p14:creationId xmlns:p14="http://schemas.microsoft.com/office/powerpoint/2010/main" val="15197858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24" y="346011"/>
            <a:ext cx="11192828" cy="1165754"/>
          </a:xfrm>
        </p:spPr>
        <p:txBody>
          <a:bodyPr>
            <a:normAutofit/>
          </a:bodyPr>
          <a:lstStyle>
            <a:lvl1pPr algn="ctr">
              <a:defRPr sz="4896" b="1" i="0">
                <a:solidFill>
                  <a:schemeClr val="tx1">
                    <a:lumMod val="75000"/>
                    <a:lumOff val="25000"/>
                  </a:schemeClr>
                </a:solidFill>
                <a:latin typeface="Segoe"/>
                <a:cs typeface="Segoe"/>
              </a:defRPr>
            </a:lvl1pPr>
          </a:lstStyle>
          <a:p>
            <a:r>
              <a:rPr lang="en-US"/>
              <a:t>Click to edit Master title style</a:t>
            </a:r>
          </a:p>
        </p:txBody>
      </p:sp>
      <p:sp>
        <p:nvSpPr>
          <p:cNvPr id="10" name="Content Placeholder 2"/>
          <p:cNvSpPr>
            <a:spLocks noGrp="1"/>
          </p:cNvSpPr>
          <p:nvPr>
            <p:ph sz="half" idx="1"/>
          </p:nvPr>
        </p:nvSpPr>
        <p:spPr>
          <a:xfrm>
            <a:off x="621824" y="1517035"/>
            <a:ext cx="5384994" cy="2896219"/>
          </a:xfrm>
        </p:spPr>
        <p:txBody>
          <a:bodyPr/>
          <a:lstStyle>
            <a:lvl1pPr marL="462291" indent="-462291">
              <a:lnSpc>
                <a:spcPct val="90000"/>
              </a:lnSpc>
              <a:defRPr sz="3807">
                <a:solidFill>
                  <a:schemeClr val="tx1">
                    <a:lumMod val="65000"/>
                    <a:lumOff val="35000"/>
                  </a:schemeClr>
                </a:solidFill>
              </a:defRPr>
            </a:lvl1pPr>
            <a:lvl2pPr marL="915589" indent="-442504">
              <a:lnSpc>
                <a:spcPct val="90000"/>
              </a:lnSpc>
              <a:defRPr sz="3264">
                <a:solidFill>
                  <a:schemeClr val="tx1">
                    <a:lumMod val="65000"/>
                    <a:lumOff val="35000"/>
                  </a:schemeClr>
                </a:solidFill>
              </a:defRPr>
            </a:lvl2pPr>
            <a:lvl3pPr marL="1296933" indent="-392137">
              <a:lnSpc>
                <a:spcPct val="90000"/>
              </a:lnSpc>
              <a:defRPr sz="2720">
                <a:solidFill>
                  <a:schemeClr val="tx1">
                    <a:lumMod val="65000"/>
                    <a:lumOff val="35000"/>
                  </a:schemeClr>
                </a:solidFill>
              </a:defRPr>
            </a:lvl3pPr>
            <a:lvl4pPr marL="1669286" indent="-372352">
              <a:lnSpc>
                <a:spcPct val="90000"/>
              </a:lnSpc>
              <a:defRPr sz="2448">
                <a:solidFill>
                  <a:schemeClr val="tx1">
                    <a:lumMod val="65000"/>
                    <a:lumOff val="35000"/>
                  </a:schemeClr>
                </a:solidFill>
              </a:defRPr>
            </a:lvl4pPr>
            <a:lvl5pPr marL="2061423" indent="-381345">
              <a:lnSpc>
                <a:spcPct val="90000"/>
              </a:lnSpc>
              <a:defRPr sz="2448">
                <a:solidFill>
                  <a:schemeClr val="tx1">
                    <a:lumMod val="65000"/>
                    <a:lumOff val="35000"/>
                  </a:schemeClr>
                </a:solidFill>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425514" y="1517035"/>
            <a:ext cx="5389140" cy="2896219"/>
          </a:xfrm>
        </p:spPr>
        <p:txBody>
          <a:bodyPr/>
          <a:lstStyle>
            <a:lvl1pPr marL="473085" indent="-473085">
              <a:lnSpc>
                <a:spcPct val="90000"/>
              </a:lnSpc>
              <a:defRPr sz="3807">
                <a:solidFill>
                  <a:schemeClr val="tx1">
                    <a:lumMod val="65000"/>
                    <a:lumOff val="35000"/>
                  </a:schemeClr>
                </a:solidFill>
              </a:defRPr>
            </a:lvl1pPr>
            <a:lvl2pPr marL="915589" indent="-462291">
              <a:lnSpc>
                <a:spcPct val="90000"/>
              </a:lnSpc>
              <a:defRPr sz="3264">
                <a:solidFill>
                  <a:schemeClr val="tx1">
                    <a:lumMod val="65000"/>
                    <a:lumOff val="35000"/>
                  </a:schemeClr>
                </a:solidFill>
              </a:defRPr>
            </a:lvl2pPr>
            <a:lvl3pPr marL="1307727" indent="-411924">
              <a:lnSpc>
                <a:spcPct val="90000"/>
              </a:lnSpc>
              <a:defRPr sz="2720">
                <a:solidFill>
                  <a:schemeClr val="tx1">
                    <a:lumMod val="65000"/>
                    <a:lumOff val="35000"/>
                  </a:schemeClr>
                </a:solidFill>
              </a:defRPr>
            </a:lvl3pPr>
            <a:lvl4pPr marL="1669286" indent="-361559">
              <a:lnSpc>
                <a:spcPct val="90000"/>
              </a:lnSpc>
              <a:defRPr sz="2448">
                <a:solidFill>
                  <a:schemeClr val="tx1">
                    <a:lumMod val="65000"/>
                    <a:lumOff val="35000"/>
                  </a:schemeClr>
                </a:solidFill>
              </a:defRPr>
            </a:lvl4pPr>
            <a:lvl5pPr marL="2061423" indent="-372352">
              <a:lnSpc>
                <a:spcPct val="90000"/>
              </a:lnSpc>
              <a:defRPr sz="2448">
                <a:solidFill>
                  <a:schemeClr val="tx1">
                    <a:lumMod val="65000"/>
                    <a:lumOff val="35000"/>
                  </a:schemeClr>
                </a:solidFill>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5"/>
          <p:cNvSpPr>
            <a:spLocks noGrp="1"/>
          </p:cNvSpPr>
          <p:nvPr>
            <p:ph type="sldNum" sz="quarter" idx="12"/>
          </p:nvPr>
        </p:nvSpPr>
        <p:spPr>
          <a:xfrm>
            <a:off x="4776409" y="6431609"/>
            <a:ext cx="2901844" cy="372394"/>
          </a:xfrm>
          <a:prstGeom prst="rect">
            <a:avLst/>
          </a:prstGeom>
        </p:spPr>
        <p:txBody>
          <a:bodyPr/>
          <a:lstStyle>
            <a:lvl1pPr algn="ctr">
              <a:defRPr b="0" i="0">
                <a:solidFill>
                  <a:schemeClr val="tx1">
                    <a:lumMod val="95000"/>
                    <a:lumOff val="5000"/>
                  </a:schemeClr>
                </a:solidFill>
                <a:latin typeface="Segoe"/>
                <a:cs typeface="Segoe"/>
              </a:defRPr>
            </a:lvl1pPr>
          </a:lstStyle>
          <a:p>
            <a:pPr defTabSz="1243431"/>
            <a:fld id="{1C24C1D7-E85D-3D41-874A-BD44A6CAB932}" type="slidenum">
              <a:rPr lang="en-US" smtClean="0">
                <a:solidFill>
                  <a:srgbClr val="292929">
                    <a:lumMod val="95000"/>
                    <a:lumOff val="5000"/>
                  </a:srgbClr>
                </a:solidFill>
              </a:rPr>
              <a:pPr defTabSz="1243431"/>
              <a:t>‹#›</a:t>
            </a:fld>
            <a:endParaRPr lang="en-US">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596253" y="6737982"/>
            <a:ext cx="1230522" cy="19825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9148" y="6194780"/>
            <a:ext cx="668706" cy="6686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710106" y="6233637"/>
            <a:ext cx="2380164" cy="640350"/>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416642" y="6378949"/>
            <a:ext cx="1788208" cy="50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348786" y="6357259"/>
            <a:ext cx="1885243" cy="505160"/>
          </a:xfrm>
          <a:prstGeom prst="rect">
            <a:avLst/>
          </a:prstGeom>
        </p:spPr>
      </p:pic>
    </p:spTree>
    <p:extLst>
      <p:ext uri="{BB962C8B-B14F-4D97-AF65-F5344CB8AC3E}">
        <p14:creationId xmlns:p14="http://schemas.microsoft.com/office/powerpoint/2010/main" val="584116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 y="3764957"/>
            <a:ext cx="12436474" cy="1389190"/>
          </a:xfrm>
        </p:spPr>
        <p:txBody>
          <a:bodyPr anchor="t">
            <a:normAutofit/>
          </a:bodyPr>
          <a:lstStyle>
            <a:lvl1pPr algn="ctr">
              <a:defRPr sz="4896" b="1" i="0" cap="none">
                <a:solidFill>
                  <a:schemeClr val="bg1"/>
                </a:solidFill>
                <a:effectLst>
                  <a:outerShdw blurRad="25400" dist="38100" dir="2700000">
                    <a:srgbClr val="000000">
                      <a:alpha val="9000"/>
                    </a:srgbClr>
                  </a:outerShdw>
                </a:effectLst>
                <a:latin typeface="Segoe"/>
                <a:cs typeface="Segoe"/>
              </a:defRPr>
            </a:lvl1pPr>
          </a:lstStyle>
          <a:p>
            <a:r>
              <a:rPr lang="en-US"/>
              <a:t>Click to edit Master title style</a:t>
            </a:r>
          </a:p>
        </p:txBody>
      </p:sp>
      <p:sp>
        <p:nvSpPr>
          <p:cNvPr id="6" name="Slide Number Placeholder 5"/>
          <p:cNvSpPr>
            <a:spLocks noGrp="1"/>
          </p:cNvSpPr>
          <p:nvPr>
            <p:ph type="sldNum" sz="quarter" idx="12"/>
          </p:nvPr>
        </p:nvSpPr>
        <p:spPr>
          <a:xfrm>
            <a:off x="605367" y="6482891"/>
            <a:ext cx="2901844" cy="372394"/>
          </a:xfrm>
          <a:prstGeom prst="rect">
            <a:avLst/>
          </a:prstGeom>
        </p:spPr>
        <p:txBody>
          <a:bodyPr/>
          <a:lstStyle>
            <a:lvl1pPr algn="l">
              <a:defRPr b="0" i="0">
                <a:solidFill>
                  <a:srgbClr val="FFFFFF"/>
                </a:solidFill>
                <a:latin typeface="Segoe"/>
                <a:cs typeface="Segoe"/>
              </a:defRPr>
            </a:lvl1pPr>
          </a:lstStyle>
          <a:p>
            <a:pPr defTabSz="1243431"/>
            <a:fld id="{B6F15528-21DE-4FAA-801E-634DDDAF4B2B}" type="slidenum">
              <a:rPr lang="en-US" smtClean="0"/>
              <a:pPr defTabSz="1243431"/>
              <a:t>‹#›</a:t>
            </a:fld>
            <a:endParaRPr lang="en-US"/>
          </a:p>
        </p:txBody>
      </p:sp>
    </p:spTree>
    <p:extLst>
      <p:ext uri="{BB962C8B-B14F-4D97-AF65-F5344CB8AC3E}">
        <p14:creationId xmlns:p14="http://schemas.microsoft.com/office/powerpoint/2010/main" val="31816321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29663" y="1942925"/>
            <a:ext cx="11375535" cy="1668397"/>
          </a:xfrm>
        </p:spPr>
        <p:txBody>
          <a:bodyPr/>
          <a:lstStyle>
            <a:lvl1pPr>
              <a:lnSpc>
                <a:spcPct val="90000"/>
              </a:lnSpc>
              <a:defRPr sz="2448"/>
            </a:lvl1pPr>
            <a:lvl2pPr>
              <a:lnSpc>
                <a:spcPct val="90000"/>
              </a:lnSpc>
              <a:defRPr sz="2040"/>
            </a:lvl2pPr>
            <a:lvl3pPr>
              <a:lnSpc>
                <a:spcPct val="90000"/>
              </a:lnSpc>
              <a:defRPr sz="1904"/>
            </a:lvl3pPr>
            <a:lvl4pPr>
              <a:lnSpc>
                <a:spcPct val="90000"/>
              </a:lnSpc>
              <a:defRPr sz="1904"/>
            </a:lvl4pPr>
            <a:lvl5pPr>
              <a:lnSpc>
                <a:spcPct val="90000"/>
              </a:lnSpc>
              <a:defRPr sz="19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180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7088791" cy="2331508"/>
          </a:xfrm>
          <a:solidFill>
            <a:schemeClr val="accent1">
              <a:alpha val="90000"/>
            </a:schemeClr>
          </a:solidFill>
        </p:spPr>
        <p:txBody>
          <a:bodyPr lIns="91440" tIns="91440">
            <a:noAutofit/>
          </a:bodyPr>
          <a:lstStyle>
            <a:lvl1pPr>
              <a:lnSpc>
                <a:spcPct val="100000"/>
              </a:lnSpc>
              <a:defRPr sz="3672">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3105367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3"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615525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414549" y="1165754"/>
            <a:ext cx="11400102" cy="5051601"/>
          </a:xfrm>
          <a:prstGeom prst="rect">
            <a:avLst/>
          </a:prstGeom>
        </p:spPr>
        <p:txBody>
          <a:bodyPr lIns="91440" tIns="45720">
            <a:normAutofit/>
          </a:bodyPr>
          <a:lstStyle>
            <a:lvl1pPr marL="0" indent="0">
              <a:lnSpc>
                <a:spcPct val="100000"/>
              </a:lnSpc>
              <a:spcBef>
                <a:spcPts val="306"/>
              </a:spcBef>
              <a:buFontTx/>
              <a:buNone/>
              <a:defRPr sz="2448"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541108" y="6622132"/>
            <a:ext cx="2901844" cy="372394"/>
          </a:xfrm>
        </p:spPr>
        <p:txBody>
          <a:bodyPr/>
          <a:lstStyle>
            <a:lvl1pPr>
              <a:defRPr smtClean="0">
                <a:solidFill>
                  <a:srgbClr val="3F3F3F"/>
                </a:solidFill>
                <a:latin typeface="+mn-lt"/>
              </a:defRPr>
            </a:lvl1pPr>
          </a:lstStyle>
          <a:p>
            <a:pPr>
              <a:defRPr/>
            </a:pPr>
            <a:fld id="{51544C08-3723-40BD-8CF5-B5FB8A33B8CE}" type="slidenum">
              <a:rPr lang="en-US"/>
              <a:pPr>
                <a:defRPr/>
              </a:pPr>
              <a:t>‹#›</a:t>
            </a:fld>
            <a:endParaRPr lang="en-US"/>
          </a:p>
        </p:txBody>
      </p:sp>
    </p:spTree>
    <p:extLst>
      <p:ext uri="{BB962C8B-B14F-4D97-AF65-F5344CB8AC3E}">
        <p14:creationId xmlns:p14="http://schemas.microsoft.com/office/powerpoint/2010/main" val="41563664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p:spPr>
        <p:txBody>
          <a:bodyPr/>
          <a:lstStyle>
            <a:lvl1pPr>
              <a:defRPr smtClean="0">
                <a:solidFill>
                  <a:srgbClr val="3F3F3F"/>
                </a:solidFill>
                <a:latin typeface="+mn-lt"/>
              </a:defRPr>
            </a:lvl1pPr>
          </a:lstStyle>
          <a:p>
            <a:pPr>
              <a:defRPr/>
            </a:pPr>
            <a:fld id="{92A42026-F129-469A-8661-5F471DE1CD63}" type="slidenum">
              <a:rPr lang="en-US"/>
              <a:pPr>
                <a:defRPr/>
              </a:pPr>
              <a:t>‹#›</a:t>
            </a:fld>
            <a:endParaRPr lang="en-US"/>
          </a:p>
        </p:txBody>
      </p:sp>
    </p:spTree>
    <p:extLst>
      <p:ext uri="{BB962C8B-B14F-4D97-AF65-F5344CB8AC3E}">
        <p14:creationId xmlns:p14="http://schemas.microsoft.com/office/powerpoint/2010/main" val="3269399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398905"/>
            <a:ext cx="4663678" cy="1865207"/>
          </a:xfrm>
          <a:solidFill>
            <a:srgbClr val="0A5BBA"/>
          </a:solidFill>
        </p:spPr>
        <p:txBody>
          <a:bodyPr>
            <a:normAutofit/>
          </a:bodyPr>
          <a:lstStyle>
            <a:lvl1pPr>
              <a:defRPr sz="2856"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64111"/>
            <a:ext cx="4663678" cy="718105"/>
          </a:xfrm>
          <a:prstGeom prst="rect">
            <a:avLst/>
          </a:prstGeom>
          <a:solidFill>
            <a:schemeClr val="bg2">
              <a:alpha val="90000"/>
            </a:schemeClr>
          </a:solidFill>
        </p:spPr>
        <p:txBody>
          <a:bodyPr lIns="91440" tIns="91440">
            <a:normAutofit/>
          </a:bodyPr>
          <a:lstStyle>
            <a:lvl1pPr marL="0" indent="0">
              <a:lnSpc>
                <a:spcPct val="100000"/>
              </a:lnSpc>
              <a:buFontTx/>
              <a:buNone/>
              <a:defRPr sz="2040"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541108" y="6622132"/>
            <a:ext cx="2901844" cy="372394"/>
          </a:xfrm>
        </p:spPr>
        <p:txBody>
          <a:bodyPr/>
          <a:lstStyle>
            <a:lvl1pPr>
              <a:defRPr smtClean="0">
                <a:solidFill>
                  <a:srgbClr val="3F3F3F"/>
                </a:solidFill>
                <a:latin typeface="+mn-lt"/>
              </a:defRPr>
            </a:lvl1pPr>
          </a:lstStyle>
          <a:p>
            <a:pPr>
              <a:defRPr/>
            </a:pPr>
            <a:fld id="{EB7F6848-395C-4E9F-B328-8F118EF343E2}" type="slidenum">
              <a:rPr lang="en-US"/>
              <a:pPr>
                <a:defRPr/>
              </a:pPr>
              <a:t>‹#›</a:t>
            </a:fld>
            <a:endParaRPr lang="en-US"/>
          </a:p>
        </p:txBody>
      </p:sp>
    </p:spTree>
    <p:extLst>
      <p:ext uri="{BB962C8B-B14F-4D97-AF65-F5344CB8AC3E}">
        <p14:creationId xmlns:p14="http://schemas.microsoft.com/office/powerpoint/2010/main" val="3010264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esson Overview">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398905"/>
            <a:ext cx="4663678" cy="1865207"/>
          </a:xfrm>
          <a:solidFill>
            <a:srgbClr val="0A5BBA"/>
          </a:solidFill>
        </p:spPr>
        <p:txBody>
          <a:bodyPr>
            <a:normAutofit/>
          </a:bodyPr>
          <a:lstStyle>
            <a:lvl1pPr>
              <a:defRPr sz="2448">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64112"/>
            <a:ext cx="4663678" cy="1865207"/>
          </a:xfrm>
          <a:solidFill>
            <a:schemeClr val="bg2"/>
          </a:solidFill>
        </p:spPr>
        <p:txBody>
          <a:bodyPr>
            <a:normAutofit/>
          </a:bodyPr>
          <a:lstStyle>
            <a:lvl1pPr>
              <a:lnSpc>
                <a:spcPct val="100000"/>
              </a:lnSpc>
              <a:defRPr sz="2448">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Click to edit Master text styles</a:t>
            </a:r>
          </a:p>
        </p:txBody>
      </p:sp>
      <p:sp>
        <p:nvSpPr>
          <p:cNvPr id="18" name="Text Placeholder 14"/>
          <p:cNvSpPr>
            <a:spLocks noGrp="1"/>
          </p:cNvSpPr>
          <p:nvPr>
            <p:ph type="body" sz="quarter" idx="14"/>
          </p:nvPr>
        </p:nvSpPr>
        <p:spPr>
          <a:xfrm>
            <a:off x="4663678" y="3264112"/>
            <a:ext cx="4663678" cy="1865207"/>
          </a:xfrm>
          <a:solidFill>
            <a:schemeClr val="accent4"/>
          </a:solidFill>
        </p:spPr>
        <p:txBody>
          <a:bodyPr>
            <a:normAutofit/>
          </a:bodyPr>
          <a:lstStyle>
            <a:lvl1pPr>
              <a:lnSpc>
                <a:spcPct val="100000"/>
              </a:lnSpc>
              <a:defRPr sz="2448">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61F04764-BEE9-4470-8C26-8BFC47745ADF}" type="slidenum">
              <a:rPr lang="en-US"/>
              <a:pPr>
                <a:defRPr/>
              </a:pPr>
              <a:t>‹#›</a:t>
            </a:fld>
            <a:endParaRPr lang="en-US"/>
          </a:p>
        </p:txBody>
      </p:sp>
    </p:spTree>
    <p:extLst>
      <p:ext uri="{BB962C8B-B14F-4D97-AF65-F5344CB8AC3E}">
        <p14:creationId xmlns:p14="http://schemas.microsoft.com/office/powerpoint/2010/main" val="41309709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2875527"/>
            <a:ext cx="11503739" cy="699453"/>
          </a:xfrm>
          <a:noFill/>
        </p:spPr>
        <p:txBody>
          <a:bodyPr>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p:spPr>
        <p:txBody>
          <a:bodyPr/>
          <a:lstStyle>
            <a:lvl1pPr>
              <a:defRPr smtClean="0">
                <a:solidFill>
                  <a:srgbClr val="3F3F3F"/>
                </a:solidFill>
                <a:latin typeface="+mn-lt"/>
              </a:defRPr>
            </a:lvl1pPr>
          </a:lstStyle>
          <a:p>
            <a:pPr>
              <a:defRPr/>
            </a:pPr>
            <a:fld id="{D2D24DCD-F2C2-4A33-8DEC-89F4788F6FB6}" type="slidenum">
              <a:rPr lang="en-US"/>
              <a:pPr>
                <a:defRPr/>
              </a:pPr>
              <a:t>‹#›</a:t>
            </a:fld>
            <a:endParaRPr lang="en-US"/>
          </a:p>
        </p:txBody>
      </p:sp>
    </p:spTree>
    <p:extLst>
      <p:ext uri="{BB962C8B-B14F-4D97-AF65-F5344CB8AC3E}">
        <p14:creationId xmlns:p14="http://schemas.microsoft.com/office/powerpoint/2010/main" val="24657799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888841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222001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tx1"/>
        </a:solidFill>
        <a:effectLst/>
      </p:bgPr>
    </p:bg>
    <p:spTree>
      <p:nvGrpSpPr>
        <p:cNvPr id="1" name=""/>
        <p:cNvGrpSpPr/>
        <p:nvPr/>
      </p:nvGrpSpPr>
      <p:grpSpPr>
        <a:xfrm>
          <a:off x="0" y="0"/>
          <a:ext cx="0" cy="0"/>
          <a:chOff x="0" y="0"/>
          <a:chExt cx="0" cy="0"/>
        </a:xfrm>
      </p:grpSpPr>
      <p:sp>
        <p:nvSpPr>
          <p:cNvPr id="11"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0" y="3497263"/>
            <a:ext cx="3109119" cy="1165754"/>
          </a:xfrm>
          <a:prstGeom prst="rect">
            <a:avLst/>
          </a:prstGeom>
          <a:solidFill>
            <a:schemeClr val="bg2">
              <a:alpha val="90000"/>
            </a:schemeClr>
          </a:solidFill>
        </p:spPr>
        <p:txBody>
          <a:bodyPr lIns="91440" tIns="91440">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lIns="91440" tIns="91440">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8" name="Picture Placeholder 4"/>
          <p:cNvSpPr>
            <a:spLocks noGrp="1"/>
          </p:cNvSpPr>
          <p:nvPr>
            <p:ph type="pic" sz="quarter" idx="18"/>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3"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7359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chemeClr val="bg2"/>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p:nvPr>
        </p:nvSpPr>
        <p:spPr>
          <a:xfrm>
            <a:off x="0" y="3497263"/>
            <a:ext cx="3109119" cy="1165754"/>
          </a:xfrm>
          <a:prstGeom prst="rect">
            <a:avLst/>
          </a:prstGeom>
          <a:solidFill>
            <a:schemeClr val="accent2">
              <a:alpha val="90000"/>
            </a:schemeClr>
          </a:solidFill>
        </p:spPr>
        <p:txBody>
          <a:bodyPr lIns="91440" tIns="91440">
            <a:normAutofit/>
          </a:bodyPr>
          <a:lstStyle>
            <a:lvl1pPr marL="0" indent="0">
              <a:lnSpc>
                <a:spcPct val="100000"/>
              </a:lnSpc>
              <a:buFontTx/>
              <a:buNone/>
              <a:defRPr sz="1632" baseline="0">
                <a:solidFill>
                  <a:schemeClr val="bg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1" name="Text Placeholder 9"/>
          <p:cNvSpPr>
            <a:spLocks noGrp="1"/>
          </p:cNvSpPr>
          <p:nvPr>
            <p:ph type="body" sz="quarter" idx="13"/>
          </p:nvPr>
        </p:nvSpPr>
        <p:spPr>
          <a:xfrm>
            <a:off x="0" y="1165754"/>
            <a:ext cx="6218238" cy="2331508"/>
          </a:xfrm>
          <a:solidFill>
            <a:schemeClr val="accent1">
              <a:alpha val="90000"/>
            </a:schemeClr>
          </a:solidFill>
        </p:spPr>
        <p:txBody>
          <a:bodyPr lIns="91440" tIns="91440">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Picture Placeholder 4"/>
          <p:cNvSpPr>
            <a:spLocks noGrp="1"/>
          </p:cNvSpPr>
          <p:nvPr>
            <p:ph type="pic" sz="quarter" idx="17"/>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10670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327356" y="3497263"/>
            <a:ext cx="3109119" cy="1165754"/>
          </a:xfrm>
          <a:prstGeom prst="rect">
            <a:avLst/>
          </a:prstGeom>
          <a:solidFill>
            <a:schemeClr val="bg2">
              <a:alpha val="90000"/>
            </a:schemeClr>
          </a:solidFill>
        </p:spPr>
        <p:txBody>
          <a:bodyPr>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218237" y="1165754"/>
            <a:ext cx="6218238" cy="2331508"/>
          </a:xfrm>
          <a:solidFill>
            <a:schemeClr val="accent1">
              <a:alpha val="90000"/>
            </a:schemeClr>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6"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1"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0858083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663678" y="1165754"/>
            <a:ext cx="7150973" cy="5051601"/>
          </a:xfrm>
          <a:prstGeom prst="rect">
            <a:avLst/>
          </a:prstGeom>
        </p:spPr>
        <p:txBody>
          <a:bodyPr lIns="91440" tIns="45720">
            <a:normAutofit/>
          </a:bodyPr>
          <a:lstStyle>
            <a:lvl1pPr marL="0" indent="0">
              <a:lnSpc>
                <a:spcPct val="100000"/>
              </a:lnSpc>
              <a:spcBef>
                <a:spcPts val="306"/>
              </a:spcBef>
              <a:buFontTx/>
              <a:buNone/>
              <a:defRPr sz="3264" baseline="0">
                <a:solidFill>
                  <a:srgbClr val="3F3F3F"/>
                </a:solidFill>
                <a:latin typeface="Segoe UI Light" pitchFamily="34" charset="0"/>
              </a:defRPr>
            </a:lvl1pPr>
          </a:lstStyle>
          <a:p>
            <a:pPr lvl="0"/>
            <a:r>
              <a:rPr lang="en-US"/>
              <a:t>Click to edit Master text styles</a:t>
            </a:r>
          </a:p>
        </p:txBody>
      </p:sp>
      <p:sp>
        <p:nvSpPr>
          <p:cNvPr id="5" name="Date Placeholder 2"/>
          <p:cNvSpPr>
            <a:spLocks noGrp="1"/>
          </p:cNvSpPr>
          <p:nvPr>
            <p:ph type="dt" sz="half" idx="14"/>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3345F842-F93F-4EE0-94D2-EED9F9F91338}" type="slidenum">
              <a:rPr lang="en-US"/>
              <a:pPr>
                <a:defRPr/>
              </a:pPr>
              <a:t>‹#›</a:t>
            </a:fld>
            <a:endParaRPr lang="en-US"/>
          </a:p>
        </p:txBody>
      </p:sp>
    </p:spTree>
    <p:extLst>
      <p:ext uri="{BB962C8B-B14F-4D97-AF65-F5344CB8AC3E}">
        <p14:creationId xmlns:p14="http://schemas.microsoft.com/office/powerpoint/2010/main" val="3112650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663678" y="1165754"/>
            <a:ext cx="7150973" cy="5051601"/>
          </a:xfrm>
          <a:prstGeom prst="rect">
            <a:avLst/>
          </a:prstGeom>
        </p:spPr>
        <p:txBody>
          <a:bodyPr lIns="91440" tIns="45720">
            <a:normAutofit/>
          </a:bodyPr>
          <a:lstStyle>
            <a:lvl1pPr marL="0" indent="0">
              <a:spcBef>
                <a:spcPts val="306"/>
              </a:spcBef>
              <a:buFontTx/>
              <a:buNone/>
              <a:defRPr sz="1632" baseline="0">
                <a:solidFill>
                  <a:srgbClr val="3F3F3F"/>
                </a:solidFill>
                <a:latin typeface="+mn-lt"/>
              </a:defRPr>
            </a:lvl1pPr>
          </a:lstStyle>
          <a:p>
            <a:pPr lvl="0"/>
            <a:r>
              <a:rPr lang="en-US"/>
              <a:t>Click to edit Master text styles</a:t>
            </a:r>
          </a:p>
        </p:txBody>
      </p:sp>
      <p:sp>
        <p:nvSpPr>
          <p:cNvPr id="5" name="Date Placeholder 2"/>
          <p:cNvSpPr>
            <a:spLocks noGrp="1"/>
          </p:cNvSpPr>
          <p:nvPr>
            <p:ph type="dt" sz="half" idx="14"/>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B5B90C1E-6F3C-4021-8BED-A3C6E480437D}" type="slidenum">
              <a:rPr lang="en-US"/>
              <a:pPr>
                <a:defRPr/>
              </a:pPr>
              <a:t>‹#›</a:t>
            </a:fld>
            <a:endParaRPr lang="en-US"/>
          </a:p>
        </p:txBody>
      </p:sp>
    </p:spTree>
    <p:extLst>
      <p:ext uri="{BB962C8B-B14F-4D97-AF65-F5344CB8AC3E}">
        <p14:creationId xmlns:p14="http://schemas.microsoft.com/office/powerpoint/2010/main" val="37834126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tx1"/>
        </a:solidFill>
        <a:effectLst/>
      </p:bgPr>
    </p:bg>
    <p:spTree>
      <p:nvGrpSpPr>
        <p:cNvPr id="1" name=""/>
        <p:cNvGrpSpPr/>
        <p:nvPr/>
      </p:nvGrpSpPr>
      <p:grpSpPr>
        <a:xfrm>
          <a:off x="0" y="0"/>
          <a:ext cx="0" cy="0"/>
          <a:chOff x="0" y="0"/>
          <a:chExt cx="0" cy="0"/>
        </a:xfrm>
      </p:grpSpPr>
      <p:sp>
        <p:nvSpPr>
          <p:cNvPr id="10"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Picture Placeholder 8"/>
          <p:cNvSpPr>
            <a:spLocks noGrp="1"/>
          </p:cNvSpPr>
          <p:nvPr>
            <p:ph type="pic" sz="quarter" idx="16"/>
          </p:nvPr>
        </p:nvSpPr>
        <p:spPr>
          <a:xfrm>
            <a:off x="0" y="0"/>
            <a:ext cx="12436475" cy="6994525"/>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65754"/>
            <a:ext cx="3109119" cy="2331508"/>
          </a:xfrm>
          <a:solidFill>
            <a:srgbClr val="0A5BBA">
              <a:alpha val="90000"/>
            </a:srgbClr>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3">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chemeClr val="accent4">
              <a:alpha val="90000"/>
            </a:schemeClr>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327356" y="3497263"/>
            <a:ext cx="3109119" cy="2331508"/>
          </a:xfrm>
          <a:solidFill>
            <a:schemeClr val="accent5">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2"/>
          <p:cNvSpPr>
            <a:spLocks noGrp="1"/>
          </p:cNvSpPr>
          <p:nvPr>
            <p:ph type="dt" sz="half" idx="17"/>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2" name="Slide Number Placeholder 3"/>
          <p:cNvSpPr>
            <a:spLocks noGrp="1"/>
          </p:cNvSpPr>
          <p:nvPr>
            <p:ph type="sldNum" sz="quarter" idx="18"/>
          </p:nvPr>
        </p:nvSpPr>
        <p:spPr>
          <a:xfrm>
            <a:off x="9541108" y="6622132"/>
            <a:ext cx="2901844" cy="372394"/>
          </a:xfrm>
        </p:spPr>
        <p:txBody>
          <a:bodyPr/>
          <a:lstStyle>
            <a:lvl1pPr>
              <a:defRPr smtClean="0">
                <a:solidFill>
                  <a:srgbClr val="3F3F3F"/>
                </a:solidFill>
                <a:latin typeface="+mn-lt"/>
              </a:defRPr>
            </a:lvl1pPr>
          </a:lstStyle>
          <a:p>
            <a:pPr>
              <a:defRPr/>
            </a:pPr>
            <a:fld id="{54455FA3-1BEB-41AD-BEE9-8EC54C71420C}" type="slidenum">
              <a:rPr lang="en-US"/>
              <a:pPr>
                <a:defRPr/>
              </a:pPr>
              <a:t>‹#›</a:t>
            </a:fld>
            <a:endParaRPr lang="en-US"/>
          </a:p>
        </p:txBody>
      </p:sp>
    </p:spTree>
    <p:extLst>
      <p:ext uri="{BB962C8B-B14F-4D97-AF65-F5344CB8AC3E}">
        <p14:creationId xmlns:p14="http://schemas.microsoft.com/office/powerpoint/2010/main" val="60561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les with text">
    <p:bg>
      <p:bgPr>
        <a:solidFill>
          <a:schemeClr val="tx1"/>
        </a:solidFill>
        <a:effectLst/>
      </p:bgPr>
    </p:bg>
    <p:spTree>
      <p:nvGrpSpPr>
        <p:cNvPr id="1" name=""/>
        <p:cNvGrpSpPr/>
        <p:nvPr/>
      </p:nvGrpSpPr>
      <p:grpSpPr>
        <a:xfrm>
          <a:off x="0" y="0"/>
          <a:ext cx="0" cy="0"/>
          <a:chOff x="0" y="0"/>
          <a:chExt cx="0" cy="0"/>
        </a:xfrm>
      </p:grpSpPr>
      <p:sp>
        <p:nvSpPr>
          <p:cNvPr id="9"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Text Placeholder 11"/>
          <p:cNvSpPr>
            <a:spLocks noGrp="1"/>
          </p:cNvSpPr>
          <p:nvPr>
            <p:ph type="body" sz="quarter" idx="17"/>
          </p:nvPr>
        </p:nvSpPr>
        <p:spPr>
          <a:xfrm>
            <a:off x="4663678" y="1165754"/>
            <a:ext cx="7150973" cy="2331508"/>
          </a:xfrm>
        </p:spPr>
        <p:txBody>
          <a:bodyPr>
            <a:noAutofit/>
          </a:bodyPr>
          <a:lstStyle>
            <a:lvl1pPr>
              <a:defRPr sz="2448">
                <a:solidFill>
                  <a:srgbClr val="000000"/>
                </a:solidFill>
              </a:defRPr>
            </a:lvl1pPr>
            <a:lvl2pPr>
              <a:defRPr sz="2448">
                <a:solidFill>
                  <a:srgbClr val="000000"/>
                </a:solidFill>
              </a:defRPr>
            </a:lvl2pPr>
            <a:lvl3pPr>
              <a:lnSpc>
                <a:spcPct val="100000"/>
              </a:lnSpc>
              <a:defRPr sz="2448">
                <a:solidFill>
                  <a:srgbClr val="000000"/>
                </a:solidFill>
              </a:defRPr>
            </a:lvl3pPr>
            <a:lvl4pPr>
              <a:defRPr sz="2448">
                <a:solidFill>
                  <a:srgbClr val="000000"/>
                </a:solidFill>
              </a:defRPr>
            </a:lvl4pPr>
            <a:lvl5pPr>
              <a:defRPr sz="2448">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3"/>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chemeClr val="accent4"/>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327356" y="3497263"/>
            <a:ext cx="3109119" cy="2331508"/>
          </a:xfrm>
          <a:solidFill>
            <a:schemeClr val="accent5"/>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8"/>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1"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0062568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Picture Placeholder 8"/>
          <p:cNvSpPr>
            <a:spLocks noGrp="1"/>
          </p:cNvSpPr>
          <p:nvPr>
            <p:ph type="pic" sz="quarter" idx="15"/>
          </p:nvPr>
        </p:nvSpPr>
        <p:spPr>
          <a:xfrm>
            <a:off x="0" y="0"/>
            <a:ext cx="12436475" cy="6994525"/>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65754"/>
            <a:ext cx="3109119" cy="2331508"/>
          </a:xfrm>
          <a:solidFill>
            <a:schemeClr val="accent1">
              <a:alpha val="90000"/>
            </a:schemeClr>
          </a:solidFill>
        </p:spPr>
        <p:txBody>
          <a:bodyPr>
            <a:normAutofit/>
          </a:bodyPr>
          <a:lstStyle>
            <a:lvl1pPr>
              <a:defRPr sz="2448">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2">
              <a:alpha val="90000"/>
            </a:scheme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90000"/>
            </a:srgbClr>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2"/>
          <p:cNvSpPr>
            <a:spLocks noGrp="1"/>
          </p:cNvSpPr>
          <p:nvPr>
            <p:ph type="dt" sz="half" idx="16"/>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0" name="Slide Number Placeholder 3"/>
          <p:cNvSpPr>
            <a:spLocks noGrp="1"/>
          </p:cNvSpPr>
          <p:nvPr>
            <p:ph type="sldNum" sz="quarter" idx="17"/>
          </p:nvPr>
        </p:nvSpPr>
        <p:spPr>
          <a:xfrm>
            <a:off x="9541108" y="6622132"/>
            <a:ext cx="2901844" cy="372394"/>
          </a:xfrm>
        </p:spPr>
        <p:txBody>
          <a:bodyPr/>
          <a:lstStyle>
            <a:lvl1pPr>
              <a:defRPr smtClean="0">
                <a:solidFill>
                  <a:srgbClr val="3F3F3F"/>
                </a:solidFill>
                <a:latin typeface="+mn-lt"/>
              </a:defRPr>
            </a:lvl1pPr>
          </a:lstStyle>
          <a:p>
            <a:pPr>
              <a:defRPr/>
            </a:pPr>
            <a:fld id="{5A02B6AE-BAF7-4538-BA9F-0AEECDFB6DFA}" type="slidenum">
              <a:rPr lang="en-US"/>
              <a:pPr>
                <a:defRPr/>
              </a:pPr>
              <a:t>‹#›</a:t>
            </a:fld>
            <a:endParaRPr lang="en-US"/>
          </a:p>
        </p:txBody>
      </p:sp>
    </p:spTree>
    <p:extLst>
      <p:ext uri="{BB962C8B-B14F-4D97-AF65-F5344CB8AC3E}">
        <p14:creationId xmlns:p14="http://schemas.microsoft.com/office/powerpoint/2010/main" val="932054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tx1"/>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109119" y="1165754"/>
            <a:ext cx="6218238" cy="4663017"/>
          </a:xfrm>
        </p:spPr>
        <p:txBody>
          <a:bodyPr>
            <a:normAutofit/>
          </a:bodyPr>
          <a:lstStyle>
            <a:lvl1pPr>
              <a:defRPr sz="1632">
                <a:solidFill>
                  <a:srgbClr val="3F3F3F"/>
                </a:solidFill>
              </a:defRPr>
            </a:lvl1pPr>
            <a:lvl2pPr>
              <a:defRPr sz="1632">
                <a:solidFill>
                  <a:srgbClr val="3F3F3F"/>
                </a:solidFill>
              </a:defRPr>
            </a:lvl2pPr>
            <a:lvl3pPr>
              <a:defRPr sz="1632">
                <a:solidFill>
                  <a:srgbClr val="3F3F3F"/>
                </a:solidFill>
              </a:defRPr>
            </a:lvl3pPr>
            <a:lvl4pPr>
              <a:defRPr sz="1632">
                <a:solidFill>
                  <a:srgbClr val="3F3F3F"/>
                </a:solidFill>
              </a:defRPr>
            </a:lvl4pPr>
            <a:lvl5pPr>
              <a:defRPr sz="1632">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65754"/>
            <a:ext cx="3109119"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327356" y="1165754"/>
            <a:ext cx="3109119" cy="2331508"/>
          </a:xfrm>
          <a:solidFill>
            <a:schemeClr val="bg2"/>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327356" y="3497263"/>
            <a:ext cx="3109119" cy="2331508"/>
          </a:xfrm>
          <a:solidFill>
            <a:schemeClr val="accent2"/>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p:cNvSpPr>
            <a:spLocks noGrp="1"/>
          </p:cNvSpPr>
          <p:nvPr>
            <p:ph type="dt" sz="half" idx="17"/>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62222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5754"/>
            <a:ext cx="3109119" cy="2331508"/>
          </a:xfrm>
          <a:solidFill>
            <a:schemeClr val="accent1"/>
          </a:solidFill>
        </p:spPr>
        <p:txBody>
          <a:bodyPr>
            <a:normAutofit/>
          </a:bodyPr>
          <a:lstStyle>
            <a:lvl1pPr>
              <a:defRPr sz="2448">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218237" y="1165754"/>
            <a:ext cx="3109119" cy="2331508"/>
          </a:xfrm>
          <a:solidFill>
            <a:schemeClr val="accent2"/>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327356" y="3497263"/>
            <a:ext cx="3109119" cy="2331508"/>
          </a:xfrm>
          <a:solidFill>
            <a:schemeClr val="accent3"/>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109119" y="3497263"/>
            <a:ext cx="3109119" cy="2331508"/>
          </a:xfrm>
          <a:solidFill>
            <a:schemeClr val="bg2"/>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109119" y="1165754"/>
            <a:ext cx="3109119" cy="2331508"/>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327356" y="1165754"/>
            <a:ext cx="3109119" cy="2331508"/>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218237" y="3497263"/>
            <a:ext cx="3109119" cy="2331508"/>
          </a:xfrm>
        </p:spPr>
        <p:txBody>
          <a:bodyPr rtlCol="0">
            <a:normAutofit/>
          </a:bodyPr>
          <a:lstStyle/>
          <a:p>
            <a:pPr lvl="0"/>
            <a:r>
              <a:rPr lang="en-US" noProof="0"/>
              <a:t>Click icon to add picture</a:t>
            </a:r>
            <a:endParaRPr lang="en-US" noProof="0" dirty="0"/>
          </a:p>
        </p:txBody>
      </p:sp>
      <p:sp>
        <p:nvSpPr>
          <p:cNvPr id="9" name="Date Placeholder 2"/>
          <p:cNvSpPr>
            <a:spLocks noGrp="1"/>
          </p:cNvSpPr>
          <p:nvPr>
            <p:ph type="dt" sz="half" idx="18"/>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706854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632"/>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9" name="Title 1"/>
          <p:cNvSpPr>
            <a:spLocks noGrp="1"/>
          </p:cNvSpPr>
          <p:nvPr>
            <p:ph type="title"/>
          </p:nvPr>
        </p:nvSpPr>
        <p:spPr>
          <a:xfrm>
            <a:off x="0" y="1165754"/>
            <a:ext cx="3109119" cy="2331508"/>
          </a:xfrm>
          <a:solidFill>
            <a:schemeClr val="accent1"/>
          </a:solidFill>
        </p:spPr>
        <p:txBody>
          <a:bodyPr>
            <a:normAutofit/>
          </a:bodyPr>
          <a:lstStyle>
            <a:lvl1pPr>
              <a:defRPr sz="2448"/>
            </a:lvl1pPr>
          </a:lstStyle>
          <a:p>
            <a:r>
              <a:rPr lang="en-US"/>
              <a:t>Click to edit Master title style</a:t>
            </a:r>
            <a:endParaRPr lang="en-US" dirty="0"/>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632"/>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6" name="Date Placeholder 2"/>
          <p:cNvSpPr>
            <a:spLocks noGrp="1"/>
          </p:cNvSpPr>
          <p:nvPr>
            <p:ph type="dt" sz="half" idx="15"/>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7" name="Slide Number Placeholder 3"/>
          <p:cNvSpPr>
            <a:spLocks noGrp="1"/>
          </p:cNvSpPr>
          <p:nvPr>
            <p:ph type="sldNum" sz="quarter" idx="16"/>
          </p:nvPr>
        </p:nvSpPr>
        <p:spPr>
          <a:xfrm>
            <a:off x="9541108" y="6622132"/>
            <a:ext cx="2901844" cy="372394"/>
          </a:xfrm>
        </p:spPr>
        <p:txBody>
          <a:bodyPr/>
          <a:lstStyle>
            <a:lvl1pPr>
              <a:defRPr smtClean="0">
                <a:solidFill>
                  <a:srgbClr val="3F3F3F"/>
                </a:solidFill>
                <a:latin typeface="+mn-lt"/>
              </a:defRPr>
            </a:lvl1pPr>
          </a:lstStyle>
          <a:p>
            <a:pPr>
              <a:defRPr/>
            </a:pPr>
            <a:fld id="{36CEC9A5-AF90-4D85-B34D-92D38556E42C}" type="slidenum">
              <a:rPr lang="en-US"/>
              <a:pPr>
                <a:defRPr/>
              </a:pPr>
              <a:t>‹#›</a:t>
            </a:fld>
            <a:endParaRPr lang="en-US"/>
          </a:p>
        </p:txBody>
      </p:sp>
    </p:spTree>
    <p:extLst>
      <p:ext uri="{BB962C8B-B14F-4D97-AF65-F5344CB8AC3E}">
        <p14:creationId xmlns:p14="http://schemas.microsoft.com/office/powerpoint/2010/main" val="386821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tx1"/>
        </a:solidFill>
        <a:effectLst/>
      </p:bgPr>
    </p:bg>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6"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1224871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218238" cy="2331508"/>
          </a:xfrm>
          <a:solidFill>
            <a:schemeClr val="accent1"/>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Tree>
    <p:extLst>
      <p:ext uri="{BB962C8B-B14F-4D97-AF65-F5344CB8AC3E}">
        <p14:creationId xmlns:p14="http://schemas.microsoft.com/office/powerpoint/2010/main" val="29478845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p:nvPr>
        </p:nvSpPr>
        <p:spPr>
          <a:xfrm>
            <a:off x="4663678" y="1165754"/>
            <a:ext cx="7772797" cy="5129318"/>
          </a:xfrm>
          <a:prstGeom prst="rect">
            <a:avLst/>
          </a:prstGeom>
        </p:spPr>
        <p:txBody>
          <a:bodyPr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3F3F3F"/>
                </a:solidFill>
                <a:latin typeface="+mn-lt"/>
                <a:cs typeface="Segoe Pro Semibold"/>
              </a:defRPr>
            </a:lvl1pPr>
          </a:lstStyle>
          <a:p>
            <a:pPr lvl="0"/>
            <a:r>
              <a:rPr lang="en-US"/>
              <a:t>Click to edit Master text styles</a:t>
            </a:r>
          </a:p>
        </p:txBody>
      </p:sp>
      <p:sp>
        <p:nvSpPr>
          <p:cNvPr id="4" name="Date Placeholder 3"/>
          <p:cNvSpPr>
            <a:spLocks noGrp="1"/>
          </p:cNvSpPr>
          <p:nvPr>
            <p:ph type="dt" sz="half" idx="15"/>
          </p:nvPr>
        </p:nvSpPr>
        <p:spPr/>
        <p:txBody>
          <a:bodyPr/>
          <a:lstStyle>
            <a:lvl1pPr algn="l">
              <a:defRPr sz="816" smtClean="0">
                <a:solidFill>
                  <a:schemeClr val="bg1"/>
                </a:solidFill>
                <a:latin typeface="+mn-lt"/>
                <a:cs typeface="Segoe Pro Light"/>
              </a:defRPr>
            </a:lvl1pPr>
          </a:lstStyle>
          <a:p>
            <a:pPr>
              <a:defRPr/>
            </a:pPr>
            <a:endParaRPr lang="en-US" dirty="0"/>
          </a:p>
        </p:txBody>
      </p:sp>
      <p:sp>
        <p:nvSpPr>
          <p:cNvPr id="8"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521585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rtlCol="0">
            <a:normAutofit/>
          </a:bodyPr>
          <a:lstStyle/>
          <a:p>
            <a:pPr lvl="0"/>
            <a:r>
              <a:rPr lang="en-US" noProof="0"/>
              <a:t>Click icon to add picture</a:t>
            </a:r>
          </a:p>
        </p:txBody>
      </p:sp>
      <p:sp>
        <p:nvSpPr>
          <p:cNvPr id="6" name="Text Placeholder 9"/>
          <p:cNvSpPr>
            <a:spLocks noGrp="1"/>
          </p:cNvSpPr>
          <p:nvPr>
            <p:ph type="body" sz="quarter" idx="13"/>
          </p:nvPr>
        </p:nvSpPr>
        <p:spPr>
          <a:xfrm>
            <a:off x="4663678" y="1165754"/>
            <a:ext cx="7772797" cy="5129318"/>
          </a:xfrm>
          <a:prstGeom prst="rect">
            <a:avLst/>
          </a:prstGeom>
        </p:spPr>
        <p:txBody>
          <a:bodyPr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3F3F3F"/>
                </a:solidFill>
                <a:latin typeface="+mn-lt"/>
                <a:cs typeface="Segoe Pro Semibold"/>
              </a:defRPr>
            </a:lvl1pPr>
          </a:lstStyle>
          <a:p>
            <a:pPr lvl="0"/>
            <a:r>
              <a:rPr lang="en-US"/>
              <a:t>Click to edit Master text styles</a:t>
            </a:r>
          </a:p>
        </p:txBody>
      </p:sp>
      <p:sp>
        <p:nvSpPr>
          <p:cNvPr id="5" name="Date Placeholder 3"/>
          <p:cNvSpPr>
            <a:spLocks noGrp="1"/>
          </p:cNvSpPr>
          <p:nvPr>
            <p:ph type="dt" sz="half" idx="17"/>
          </p:nvPr>
        </p:nvSpPr>
        <p:spPr/>
        <p:txBody>
          <a:bodyPr/>
          <a:lstStyle>
            <a:lvl1pPr algn="l">
              <a:defRPr sz="816" smtClean="0">
                <a:solidFill>
                  <a:schemeClr val="bg1"/>
                </a:solidFill>
                <a:latin typeface="+mn-lt"/>
                <a:cs typeface="Segoe Pro Light"/>
              </a:defRPr>
            </a:lvl1pPr>
          </a:lstStyle>
          <a:p>
            <a:pPr>
              <a:defRPr/>
            </a:pPr>
            <a:endParaRPr lang="en-US" dirty="0"/>
          </a:p>
        </p:txBody>
      </p:sp>
      <p:sp>
        <p:nvSpPr>
          <p:cNvPr id="8" name="Slide Number Placeholder 5"/>
          <p:cNvSpPr>
            <a:spLocks noGrp="1"/>
          </p:cNvSpPr>
          <p:nvPr>
            <p:ph type="sldNum" sz="quarter" idx="18"/>
          </p:nvPr>
        </p:nvSpPr>
        <p:spPr/>
        <p:txBody>
          <a:bodyPr/>
          <a:lstStyle>
            <a:lvl1pPr algn="r">
              <a:defRPr sz="816" smtClean="0">
                <a:solidFill>
                  <a:schemeClr val="bg1"/>
                </a:solidFill>
                <a:latin typeface="+mn-lt"/>
                <a:cs typeface="Segoe Pro Light"/>
              </a:defRPr>
            </a:lvl1pPr>
          </a:lstStyle>
          <a:p>
            <a:pPr>
              <a:defRPr/>
            </a:pPr>
            <a:fld id="{821A9FF0-0460-43AE-87DF-FBE8D4423830}" type="slidenum">
              <a:rPr lang="en-US"/>
              <a:pPr>
                <a:defRPr/>
              </a:pPr>
              <a:t>‹#›</a:t>
            </a:fld>
            <a:endParaRPr lang="en-US" dirty="0"/>
          </a:p>
        </p:txBody>
      </p:sp>
    </p:spTree>
    <p:extLst>
      <p:ext uri="{BB962C8B-B14F-4D97-AF65-F5344CB8AC3E}">
        <p14:creationId xmlns:p14="http://schemas.microsoft.com/office/powerpoint/2010/main" val="34436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8981627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0"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292406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9"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56884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7601550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tx1"/>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3492820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p:nvPr>
        </p:nvSpPr>
        <p:spPr>
          <a:xfrm>
            <a:off x="4663678" y="1165756"/>
            <a:ext cx="7772797" cy="4331101"/>
          </a:xfrm>
          <a:prstGeom prst="rect">
            <a:avLst/>
          </a:prstGeom>
        </p:spPr>
        <p:txBody>
          <a:bodyPr lIns="91440" tIns="45720">
            <a:normAutofit/>
          </a:bodyPr>
          <a:lstStyle>
            <a:lvl1pPr marL="0" indent="0">
              <a:spcBef>
                <a:spcPts val="612"/>
              </a:spcBef>
              <a:buFontTx/>
              <a:buNone/>
              <a:tabLst>
                <a:tab pos="642780" algn="l"/>
              </a:tabLst>
              <a:defRPr sz="2448" baseline="0">
                <a:solidFill>
                  <a:schemeClr val="tx1"/>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9"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FFFFFF"/>
                </a:solidFill>
                <a:latin typeface="+mn-lt"/>
                <a:cs typeface="Segoe Pro Semibold"/>
              </a:defRPr>
            </a:lvl1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9463047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5299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32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72204"/>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9661" y="1476623"/>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32022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Lst>
  <p:transition>
    <p:fade/>
  </p:transition>
  <p:txStyles>
    <p:titleStyle>
      <a:lvl1pPr algn="l" defTabSz="932660" rtl="0" eaLnBrk="1" latinLnBrk="0" hangingPunct="1">
        <a:lnSpc>
          <a:spcPct val="90000"/>
        </a:lnSpc>
        <a:spcBef>
          <a:spcPct val="0"/>
        </a:spcBef>
        <a:buNone/>
        <a:defRPr lang="en-US" sz="5576"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586" indent="-469586" algn="l" defTabSz="932660"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786" indent="-403198" algn="l" defTabSz="932660"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4080" indent="-411294" algn="l" defTabSz="932660"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7079" indent="-353001" algn="l" defTabSz="932660"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363" indent="-343284" algn="l" defTabSz="932660"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81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14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47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807"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660" rtl="0" eaLnBrk="1" latinLnBrk="0" hangingPunct="1">
        <a:defRPr sz="1904" kern="1200">
          <a:solidFill>
            <a:schemeClr val="tx1"/>
          </a:solidFill>
          <a:latin typeface="+mn-lt"/>
          <a:ea typeface="+mn-ea"/>
          <a:cs typeface="+mn-cs"/>
        </a:defRPr>
      </a:lvl1pPr>
      <a:lvl2pPr marL="466330" algn="l" defTabSz="932660" rtl="0" eaLnBrk="1" latinLnBrk="0" hangingPunct="1">
        <a:defRPr sz="1904" kern="1200">
          <a:solidFill>
            <a:schemeClr val="tx1"/>
          </a:solidFill>
          <a:latin typeface="+mn-lt"/>
          <a:ea typeface="+mn-ea"/>
          <a:cs typeface="+mn-cs"/>
        </a:defRPr>
      </a:lvl2pPr>
      <a:lvl3pPr marL="932660" algn="l" defTabSz="932660" rtl="0" eaLnBrk="1" latinLnBrk="0" hangingPunct="1">
        <a:defRPr sz="1904" kern="1200">
          <a:solidFill>
            <a:schemeClr val="tx1"/>
          </a:solidFill>
          <a:latin typeface="+mn-lt"/>
          <a:ea typeface="+mn-ea"/>
          <a:cs typeface="+mn-cs"/>
        </a:defRPr>
      </a:lvl3pPr>
      <a:lvl4pPr marL="1398991" algn="l" defTabSz="932660" rtl="0" eaLnBrk="1" latinLnBrk="0" hangingPunct="1">
        <a:defRPr sz="1904" kern="1200">
          <a:solidFill>
            <a:schemeClr val="tx1"/>
          </a:solidFill>
          <a:latin typeface="+mn-lt"/>
          <a:ea typeface="+mn-ea"/>
          <a:cs typeface="+mn-cs"/>
        </a:defRPr>
      </a:lvl4pPr>
      <a:lvl5pPr marL="1865321" algn="l" defTabSz="932660" rtl="0" eaLnBrk="1" latinLnBrk="0" hangingPunct="1">
        <a:defRPr sz="1904" kern="1200">
          <a:solidFill>
            <a:schemeClr val="tx1"/>
          </a:solidFill>
          <a:latin typeface="+mn-lt"/>
          <a:ea typeface="+mn-ea"/>
          <a:cs typeface="+mn-cs"/>
        </a:defRPr>
      </a:lvl5pPr>
      <a:lvl6pPr marL="2331651" algn="l" defTabSz="932660" rtl="0" eaLnBrk="1" latinLnBrk="0" hangingPunct="1">
        <a:defRPr sz="1904" kern="1200">
          <a:solidFill>
            <a:schemeClr val="tx1"/>
          </a:solidFill>
          <a:latin typeface="+mn-lt"/>
          <a:ea typeface="+mn-ea"/>
          <a:cs typeface="+mn-cs"/>
        </a:defRPr>
      </a:lvl6pPr>
      <a:lvl7pPr marL="2797980" algn="l" defTabSz="932660" rtl="0" eaLnBrk="1" latinLnBrk="0" hangingPunct="1">
        <a:defRPr sz="1904" kern="1200">
          <a:solidFill>
            <a:schemeClr val="tx1"/>
          </a:solidFill>
          <a:latin typeface="+mn-lt"/>
          <a:ea typeface="+mn-ea"/>
          <a:cs typeface="+mn-cs"/>
        </a:defRPr>
      </a:lvl7pPr>
      <a:lvl8pPr marL="3264311" algn="l" defTabSz="932660" rtl="0" eaLnBrk="1" latinLnBrk="0" hangingPunct="1">
        <a:defRPr sz="1904" kern="1200">
          <a:solidFill>
            <a:schemeClr val="tx1"/>
          </a:solidFill>
          <a:latin typeface="+mn-lt"/>
          <a:ea typeface="+mn-ea"/>
          <a:cs typeface="+mn-cs"/>
        </a:defRPr>
      </a:lvl8pPr>
      <a:lvl9pPr marL="3730641" algn="l" defTabSz="932660"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824" y="280105"/>
            <a:ext cx="11192828"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1824" y="1632056"/>
            <a:ext cx="11192828" cy="46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482889"/>
            <a:ext cx="2901844" cy="372394"/>
          </a:xfrm>
          <a:prstGeom prst="rect">
            <a:avLst/>
          </a:prstGeom>
        </p:spPr>
        <p:txBody>
          <a:bodyPr vert="horz" lIns="182880" tIns="45720" rIns="182880" bIns="45720" rtlCol="0" anchor="ctr"/>
          <a:lstStyle>
            <a:lvl1pPr algn="l" eaLnBrk="1" fontAlgn="auto" hangingPunct="1">
              <a:spcBef>
                <a:spcPts val="0"/>
              </a:spcBef>
              <a:spcAft>
                <a:spcPts val="0"/>
              </a:spcAft>
              <a:defRPr sz="816" smtClean="0">
                <a:solidFill>
                  <a:schemeClr val="tx1">
                    <a:tint val="75000"/>
                  </a:schemeClr>
                </a:solidFill>
                <a:latin typeface="+mn-lt"/>
                <a:cs typeface="Segoe Pro Light"/>
              </a:defRPr>
            </a:lvl1pPr>
          </a:lstStyle>
          <a:p>
            <a:pPr>
              <a:defRPr/>
            </a:pPr>
            <a:endParaRPr lang="en-US" dirty="0"/>
          </a:p>
        </p:txBody>
      </p:sp>
      <p:sp>
        <p:nvSpPr>
          <p:cNvPr id="6" name="Slide Number Placeholder 5"/>
          <p:cNvSpPr>
            <a:spLocks noGrp="1"/>
          </p:cNvSpPr>
          <p:nvPr>
            <p:ph type="sldNum" sz="quarter" idx="4"/>
          </p:nvPr>
        </p:nvSpPr>
        <p:spPr>
          <a:xfrm>
            <a:off x="9541108" y="6482889"/>
            <a:ext cx="2901844" cy="372394"/>
          </a:xfrm>
          <a:prstGeom prst="rect">
            <a:avLst/>
          </a:prstGeom>
        </p:spPr>
        <p:txBody>
          <a:bodyPr vert="horz" lIns="182880" tIns="45720" rIns="182880" bIns="45720" rtlCol="0" anchor="ctr"/>
          <a:lstStyle>
            <a:lvl1pPr algn="r" eaLnBrk="1" fontAlgn="auto" hangingPunct="1">
              <a:spcBef>
                <a:spcPts val="0"/>
              </a:spcBef>
              <a:spcAft>
                <a:spcPts val="0"/>
              </a:spcAft>
              <a:defRPr sz="816" smtClean="0">
                <a:solidFill>
                  <a:schemeClr val="tx1">
                    <a:tint val="75000"/>
                  </a:schemeClr>
                </a:solidFill>
                <a:latin typeface="+mn-lt"/>
                <a:cs typeface="Segoe Pro Light"/>
              </a:defRPr>
            </a:lvl1pPr>
          </a:lstStyle>
          <a:p>
            <a:pPr>
              <a:defRPr/>
            </a:pPr>
            <a:fld id="{1550753C-F660-41DD-B1A8-7B783284F390}" type="slidenum">
              <a:rPr lang="en-US"/>
              <a:pPr>
                <a:defRPr/>
              </a:pPr>
              <a:t>‹#›</a:t>
            </a:fld>
            <a:endParaRPr lang="en-US" dirty="0"/>
          </a:p>
        </p:txBody>
      </p:sp>
    </p:spTree>
    <p:extLst>
      <p:ext uri="{BB962C8B-B14F-4D97-AF65-F5344CB8AC3E}">
        <p14:creationId xmlns:p14="http://schemas.microsoft.com/office/powerpoint/2010/main" val="1548812109"/>
      </p:ext>
    </p:extLst>
  </p:cSld>
  <p:clrMap bg1="dk1" tx1="lt1" bg2="dk2" tx2="lt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 id="2147484311" r:id="rId19"/>
    <p:sldLayoutId id="2147484312" r:id="rId20"/>
    <p:sldLayoutId id="2147484313" r:id="rId21"/>
    <p:sldLayoutId id="2147484314" r:id="rId22"/>
    <p:sldLayoutId id="2147484315" r:id="rId23"/>
    <p:sldLayoutId id="2147484316" r:id="rId24"/>
    <p:sldLayoutId id="2147484317" r:id="rId25"/>
    <p:sldLayoutId id="2147484318" r:id="rId26"/>
    <p:sldLayoutId id="2147484319" r:id="rId27"/>
    <p:sldLayoutId id="2147484320" r:id="rId28"/>
    <p:sldLayoutId id="2147484321" r:id="rId29"/>
    <p:sldLayoutId id="2147484322" r:id="rId30"/>
    <p:sldLayoutId id="2147484323" r:id="rId31"/>
    <p:sldLayoutId id="2147484324" r:id="rId32"/>
    <p:sldLayoutId id="2147484325" r:id="rId33"/>
    <p:sldLayoutId id="2147484326" r:id="rId34"/>
  </p:sldLayoutIdLst>
  <p:hf hdr="0" ftr="0" dt="0"/>
  <p:txStyles>
    <p:titleStyle>
      <a:lvl1pPr algn="ctr" rtl="0" fontAlgn="base">
        <a:spcBef>
          <a:spcPct val="0"/>
        </a:spcBef>
        <a:spcAft>
          <a:spcPct val="0"/>
        </a:spcAft>
        <a:defRPr sz="2040">
          <a:solidFill>
            <a:schemeClr val="tx1"/>
          </a:solidFill>
          <a:latin typeface="+mn-lt"/>
          <a:ea typeface="Segoe Pro Light"/>
          <a:cs typeface="Segoe Pro Light"/>
        </a:defRPr>
      </a:lvl1pPr>
      <a:lvl2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5pPr>
      <a:lvl6pPr marL="466298"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6pPr>
      <a:lvl7pPr marL="932597"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7pPr>
      <a:lvl8pPr marL="1398895"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8pPr>
      <a:lvl9pPr marL="1865193"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defRPr sz="1428">
          <a:solidFill>
            <a:srgbClr val="FFFFFF"/>
          </a:solidFill>
          <a:latin typeface="+mn-lt"/>
          <a:ea typeface="Segoe Pro Light"/>
          <a:cs typeface="Segoe Pro Light"/>
        </a:defRPr>
      </a:lvl1pPr>
      <a:lvl2pPr algn="l" rtl="0" fontAlgn="base">
        <a:lnSpc>
          <a:spcPct val="120000"/>
        </a:lnSpc>
        <a:spcBef>
          <a:spcPct val="20000"/>
        </a:spcBef>
        <a:spcAft>
          <a:spcPct val="0"/>
        </a:spcAft>
        <a:defRPr sz="1428">
          <a:solidFill>
            <a:srgbClr val="FFFFFF"/>
          </a:solidFill>
          <a:latin typeface="+mn-lt"/>
          <a:ea typeface="Segoe Pro Light"/>
          <a:cs typeface="Segoe Pro Light"/>
        </a:defRPr>
      </a:lvl2pPr>
      <a:lvl3pPr algn="l" rtl="0" fontAlgn="base">
        <a:lnSpc>
          <a:spcPct val="120000"/>
        </a:lnSpc>
        <a:spcBef>
          <a:spcPct val="20000"/>
        </a:spcBef>
        <a:spcAft>
          <a:spcPct val="0"/>
        </a:spcAft>
        <a:defRPr sz="1428">
          <a:solidFill>
            <a:srgbClr val="FFFFFF"/>
          </a:solidFill>
          <a:latin typeface="+mn-lt"/>
          <a:ea typeface="Segoe Pro Light"/>
          <a:cs typeface="Segoe Pro Light"/>
        </a:defRPr>
      </a:lvl3pPr>
      <a:lvl4pPr algn="l" rtl="0" fontAlgn="base">
        <a:lnSpc>
          <a:spcPct val="120000"/>
        </a:lnSpc>
        <a:spcBef>
          <a:spcPct val="20000"/>
        </a:spcBef>
        <a:spcAft>
          <a:spcPct val="0"/>
        </a:spcAft>
        <a:defRPr sz="1428">
          <a:solidFill>
            <a:srgbClr val="FFFFFF"/>
          </a:solidFill>
          <a:latin typeface="+mn-lt"/>
          <a:ea typeface="Segoe Pro Light"/>
          <a:cs typeface="Segoe Pro Light"/>
        </a:defRPr>
      </a:lvl4pPr>
      <a:lvl5pPr algn="l" rtl="0" fontAlgn="base">
        <a:lnSpc>
          <a:spcPct val="120000"/>
        </a:lnSpc>
        <a:spcBef>
          <a:spcPct val="20000"/>
        </a:spcBef>
        <a:spcAft>
          <a:spcPct val="0"/>
        </a:spcAft>
        <a:defRPr sz="1428">
          <a:solidFill>
            <a:srgbClr val="FFFFFF"/>
          </a:solidFill>
          <a:latin typeface="+mn-lt"/>
          <a:ea typeface="Segoe Pro Light"/>
          <a:cs typeface="Segoe Pro Light"/>
        </a:defRPr>
      </a:lvl5pPr>
      <a:lvl6pPr marL="466298" algn="l" rtl="0" fontAlgn="base">
        <a:lnSpc>
          <a:spcPct val="120000"/>
        </a:lnSpc>
        <a:spcBef>
          <a:spcPct val="20000"/>
        </a:spcBef>
        <a:spcAft>
          <a:spcPct val="0"/>
        </a:spcAft>
        <a:defRPr sz="1428">
          <a:solidFill>
            <a:srgbClr val="FFFFFF"/>
          </a:solidFill>
          <a:latin typeface="+mn-lt"/>
          <a:ea typeface="Segoe Pro Light"/>
          <a:cs typeface="Segoe Pro Light"/>
        </a:defRPr>
      </a:lvl6pPr>
      <a:lvl7pPr marL="932597" algn="l" rtl="0" fontAlgn="base">
        <a:lnSpc>
          <a:spcPct val="120000"/>
        </a:lnSpc>
        <a:spcBef>
          <a:spcPct val="20000"/>
        </a:spcBef>
        <a:spcAft>
          <a:spcPct val="0"/>
        </a:spcAft>
        <a:defRPr sz="1428">
          <a:solidFill>
            <a:srgbClr val="FFFFFF"/>
          </a:solidFill>
          <a:latin typeface="+mn-lt"/>
          <a:ea typeface="Segoe Pro Light"/>
          <a:cs typeface="Segoe Pro Light"/>
        </a:defRPr>
      </a:lvl7pPr>
      <a:lvl8pPr marL="1398895" algn="l" rtl="0" fontAlgn="base">
        <a:lnSpc>
          <a:spcPct val="120000"/>
        </a:lnSpc>
        <a:spcBef>
          <a:spcPct val="20000"/>
        </a:spcBef>
        <a:spcAft>
          <a:spcPct val="0"/>
        </a:spcAft>
        <a:defRPr sz="1428">
          <a:solidFill>
            <a:srgbClr val="FFFFFF"/>
          </a:solidFill>
          <a:latin typeface="+mn-lt"/>
          <a:ea typeface="Segoe Pro Light"/>
          <a:cs typeface="Segoe Pro Light"/>
        </a:defRPr>
      </a:lvl8pPr>
      <a:lvl9pPr marL="1865193" algn="l" rtl="0" fontAlgn="base">
        <a:lnSpc>
          <a:spcPct val="120000"/>
        </a:lnSpc>
        <a:spcBef>
          <a:spcPct val="20000"/>
        </a:spcBef>
        <a:spcAft>
          <a:spcPct val="0"/>
        </a:spcAft>
        <a:defRPr sz="1428">
          <a:solidFill>
            <a:srgbClr val="FFFFFF"/>
          </a:solidFill>
          <a:latin typeface="+mn-lt"/>
          <a:ea typeface="Segoe Pro Light"/>
          <a:cs typeface="Segoe Pro Ligh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azure.microsoft.com/en-us/services/data-lake-store/" TargetMode="External"/><Relationship Id="rId5" Type="http://schemas.openxmlformats.org/officeDocument/2006/relationships/hyperlink" Target="https://azure.microsoft.com/en-us/services/sql-data-warehouse/" TargetMode="External"/><Relationship Id="rId4" Type="http://schemas.openxmlformats.org/officeDocument/2006/relationships/hyperlink" Target="https://azure.microsoft.com/en-us/services/data-catalo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services/iot-hub/" TargetMode="External"/><Relationship Id="rId5" Type="http://schemas.openxmlformats.org/officeDocument/2006/relationships/hyperlink" Target="https://azure.microsoft.com/en-us/services/stream-analytics/" TargetMode="External"/><Relationship Id="rId4" Type="http://schemas.openxmlformats.org/officeDocument/2006/relationships/hyperlink" Target="https://azure.microsoft.com/en-us/services/event-hub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hyperlink" Target="http://myaccount.file.core.windows.net/myshare/myfile.txt" TargetMode="External"/><Relationship Id="rId4" Type="http://schemas.openxmlformats.org/officeDocument/2006/relationships/hyperlink" Target="file:///\\myaccount.file.core.windows.net\myshare\myfile.tx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rest/api/storageservices/Azure-Storage-Services-REST-API-Reference"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s://azure.microsoft.com/en-us/documentation/articles/virtual-machines-windows-sizes/" TargetMode="Externa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hyperlink" Target="https://docs.microsoft.com/en-us/powershell/azure/overview"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cli/azure/install-azure-cli"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login.live.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microsoftazurepass.com/" TargetMode="External"/><Relationship Id="rId4" Type="http://schemas.openxmlformats.org/officeDocument/2006/relationships/hyperlink" Target="https://signup.live.com/"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cli/azure/install-azure-cli"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ferahul/ICBA11201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msdn.microsoft.com/en-us/library/azure/gg433040.aspx"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hyperlink" Target="http://azure.microsoft.com/en-us/documentation/articles/storage-scalability-targets/" TargetMode="External"/><Relationship Id="rId4" Type="http://schemas.openxmlformats.org/officeDocument/2006/relationships/hyperlink" Target="http://azure.microsoft.com/en-gb/documentation/articles/fundamentals-introduction-to-azure/#component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B80F-335E-48D3-A564-55AEE1241E36}"/>
              </a:ext>
            </a:extLst>
          </p:cNvPr>
          <p:cNvSpPr>
            <a:spLocks noGrp="1"/>
          </p:cNvSpPr>
          <p:nvPr>
            <p:ph type="title"/>
          </p:nvPr>
        </p:nvSpPr>
        <p:spPr/>
        <p:txBody>
          <a:bodyPr/>
          <a:lstStyle/>
          <a:p>
            <a:r>
              <a:rPr lang="en-US" sz="4000" dirty="0"/>
              <a:t>Microsoft Azure: </a:t>
            </a:r>
            <a:br>
              <a:rPr lang="en-US" sz="4000" dirty="0"/>
            </a:br>
            <a:r>
              <a:rPr lang="en-US" sz="4000" dirty="0"/>
              <a:t>Introduction to Cloud  Business Analytics</a:t>
            </a:r>
          </a:p>
        </p:txBody>
      </p:sp>
      <p:sp>
        <p:nvSpPr>
          <p:cNvPr id="3" name="Text Placeholder 2">
            <a:extLst>
              <a:ext uri="{FF2B5EF4-FFF2-40B4-BE49-F238E27FC236}">
                <a16:creationId xmlns:a16="http://schemas.microsoft.com/office/drawing/2014/main" id="{9B423054-2E6B-4AA0-A252-3DE8E6AB823B}"/>
              </a:ext>
            </a:extLst>
          </p:cNvPr>
          <p:cNvSpPr>
            <a:spLocks noGrp="1"/>
          </p:cNvSpPr>
          <p:nvPr>
            <p:ph type="body" sz="quarter" idx="14"/>
          </p:nvPr>
        </p:nvSpPr>
        <p:spPr/>
        <p:txBody>
          <a:bodyPr/>
          <a:lstStyle/>
          <a:p>
            <a:r>
              <a:rPr lang="en-US" dirty="0"/>
              <a:t>Module: Azure Cloud Concepts and Tools</a:t>
            </a:r>
          </a:p>
        </p:txBody>
      </p:sp>
    </p:spTree>
    <p:extLst>
      <p:ext uri="{BB962C8B-B14F-4D97-AF65-F5344CB8AC3E}">
        <p14:creationId xmlns:p14="http://schemas.microsoft.com/office/powerpoint/2010/main" val="354707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Pizza as a Service</a:t>
            </a:r>
            <a:endParaRPr lang="en-US" sz="4000">
              <a:solidFill>
                <a:schemeClr val="accent3"/>
              </a:solidFill>
            </a:endParaRPr>
          </a:p>
        </p:txBody>
      </p:sp>
      <p:sp>
        <p:nvSpPr>
          <p:cNvPr id="5" name="Rectangle 4"/>
          <p:cNvSpPr/>
          <p:nvPr/>
        </p:nvSpPr>
        <p:spPr bwMode="auto">
          <a:xfrm>
            <a:off x="2501831"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2650551" y="1572496"/>
            <a:ext cx="1680909" cy="4215768"/>
            <a:chOff x="1225894" y="1583374"/>
            <a:chExt cx="1866772" cy="4790431"/>
          </a:xfrm>
        </p:grpSpPr>
        <p:sp>
          <p:nvSpPr>
            <p:cNvPr id="7" name="Rectangle 6"/>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Traditional On-Premises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(On-Prem) </a:t>
              </a:r>
              <a:endPar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endParaRPr>
            </a:p>
          </p:txBody>
        </p:sp>
        <p:sp>
          <p:nvSpPr>
            <p:cNvPr id="8" name="Rectangle 7"/>
            <p:cNvSpPr/>
            <p:nvPr/>
          </p:nvSpPr>
          <p:spPr>
            <a:xfrm>
              <a:off x="1396458" y="5537988"/>
              <a:ext cx="1638241" cy="380999"/>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Toppings</a:t>
              </a:r>
            </a:p>
          </p:txBody>
        </p:sp>
        <p:sp>
          <p:nvSpPr>
            <p:cNvPr id="9" name="Rectangle 8"/>
            <p:cNvSpPr/>
            <p:nvPr/>
          </p:nvSpPr>
          <p:spPr>
            <a:xfrm>
              <a:off x="1396458" y="5083169"/>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Tomato Sauce</a:t>
              </a:r>
            </a:p>
          </p:txBody>
        </p:sp>
        <p:sp>
          <p:nvSpPr>
            <p:cNvPr id="10" name="Rectangle 9"/>
            <p:cNvSpPr/>
            <p:nvPr/>
          </p:nvSpPr>
          <p:spPr>
            <a:xfrm>
              <a:off x="1396458" y="599280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Cheese</a:t>
              </a:r>
            </a:p>
          </p:txBody>
        </p:sp>
        <p:sp>
          <p:nvSpPr>
            <p:cNvPr id="11" name="Rectangle 10"/>
            <p:cNvSpPr/>
            <p:nvPr/>
          </p:nvSpPr>
          <p:spPr>
            <a:xfrm>
              <a:off x="1396458" y="4173531"/>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Fire</a:t>
              </a:r>
            </a:p>
          </p:txBody>
        </p:sp>
        <p:sp>
          <p:nvSpPr>
            <p:cNvPr id="12" name="Rectangle 11"/>
            <p:cNvSpPr/>
            <p:nvPr/>
          </p:nvSpPr>
          <p:spPr>
            <a:xfrm>
              <a:off x="1396458" y="3718712"/>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Oven</a:t>
              </a:r>
            </a:p>
          </p:txBody>
        </p:sp>
        <p:sp>
          <p:nvSpPr>
            <p:cNvPr id="13" name="Rectangle 12"/>
            <p:cNvSpPr/>
            <p:nvPr/>
          </p:nvSpPr>
          <p:spPr>
            <a:xfrm>
              <a:off x="1396458" y="4628350"/>
              <a:ext cx="1638241" cy="381000"/>
            </a:xfrm>
            <a:prstGeom prst="rect">
              <a:avLst/>
            </a:prstGeom>
            <a:solidFill>
              <a:srgbClr val="0A5BBA"/>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Pizza Dough</a:t>
              </a:r>
            </a:p>
          </p:txBody>
        </p:sp>
        <p:sp>
          <p:nvSpPr>
            <p:cNvPr id="14" name="Rectangle 13"/>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15" name="Rectangle 14"/>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Dining Table</a:t>
              </a:r>
            </a:p>
          </p:txBody>
        </p:sp>
        <p:sp>
          <p:nvSpPr>
            <p:cNvPr id="16" name="Rectangle 15"/>
            <p:cNvSpPr/>
            <p:nvPr/>
          </p:nvSpPr>
          <p:spPr>
            <a:xfrm>
              <a:off x="1396458" y="3263893"/>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Electric/Gas</a:t>
              </a:r>
            </a:p>
          </p:txBody>
        </p:sp>
      </p:grpSp>
      <p:sp>
        <p:nvSpPr>
          <p:cNvPr id="17" name="Rectangle 16"/>
          <p:cNvSpPr/>
          <p:nvPr/>
        </p:nvSpPr>
        <p:spPr bwMode="auto">
          <a:xfrm>
            <a:off x="2501831"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Made at Home</a:t>
            </a:r>
          </a:p>
        </p:txBody>
      </p:sp>
      <p:sp>
        <p:nvSpPr>
          <p:cNvPr id="18" name="Rectangle 17"/>
          <p:cNvSpPr/>
          <p:nvPr/>
        </p:nvSpPr>
        <p:spPr bwMode="auto">
          <a:xfrm>
            <a:off x="4554383"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p:cNvGrpSpPr/>
          <p:nvPr/>
        </p:nvGrpSpPr>
        <p:grpSpPr>
          <a:xfrm>
            <a:off x="4703103" y="1572496"/>
            <a:ext cx="1680909" cy="4215768"/>
            <a:chOff x="1225894" y="1583374"/>
            <a:chExt cx="1866772" cy="4790431"/>
          </a:xfrm>
        </p:grpSpPr>
        <p:sp>
          <p:nvSpPr>
            <p:cNvPr id="20" name="Rectangle 19"/>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Infrastructure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(IaaS)</a:t>
              </a:r>
            </a:p>
          </p:txBody>
        </p:sp>
        <p:sp>
          <p:nvSpPr>
            <p:cNvPr id="21" name="Rectangle 20"/>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22" name="Rectangle 21"/>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23" name="Rectangle 22"/>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24" name="Rectangle 23"/>
            <p:cNvSpPr/>
            <p:nvPr/>
          </p:nvSpPr>
          <p:spPr>
            <a:xfrm>
              <a:off x="1396458" y="4173531"/>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Fire</a:t>
              </a:r>
            </a:p>
          </p:txBody>
        </p:sp>
        <p:sp>
          <p:nvSpPr>
            <p:cNvPr id="25" name="Rectangle 24"/>
            <p:cNvSpPr/>
            <p:nvPr/>
          </p:nvSpPr>
          <p:spPr>
            <a:xfrm>
              <a:off x="1396458" y="3718712"/>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Oven</a:t>
              </a:r>
            </a:p>
          </p:txBody>
        </p:sp>
        <p:sp>
          <p:nvSpPr>
            <p:cNvPr id="26" name="Rectangle 25"/>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27" name="Rectangle 26"/>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28" name="Rectangle 27"/>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Dining Table</a:t>
              </a:r>
            </a:p>
          </p:txBody>
        </p:sp>
        <p:sp>
          <p:nvSpPr>
            <p:cNvPr id="29" name="Rectangle 28"/>
            <p:cNvSpPr/>
            <p:nvPr/>
          </p:nvSpPr>
          <p:spPr>
            <a:xfrm>
              <a:off x="1396458" y="3263893"/>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Electric/Gas</a:t>
              </a:r>
            </a:p>
          </p:txBody>
        </p:sp>
      </p:grpSp>
      <p:sp>
        <p:nvSpPr>
          <p:cNvPr id="30" name="Rectangle 29"/>
          <p:cNvSpPr/>
          <p:nvPr/>
        </p:nvSpPr>
        <p:spPr bwMode="auto">
          <a:xfrm>
            <a:off x="4554383"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Take and Bake </a:t>
            </a:r>
          </a:p>
        </p:txBody>
      </p:sp>
      <p:sp>
        <p:nvSpPr>
          <p:cNvPr id="31" name="Rectangle 30"/>
          <p:cNvSpPr/>
          <p:nvPr/>
        </p:nvSpPr>
        <p:spPr bwMode="auto">
          <a:xfrm>
            <a:off x="6606936"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6755656" y="1572496"/>
            <a:ext cx="1680909" cy="4215768"/>
            <a:chOff x="1225894" y="1583374"/>
            <a:chExt cx="1866772" cy="4790431"/>
          </a:xfrm>
        </p:grpSpPr>
        <p:sp>
          <p:nvSpPr>
            <p:cNvPr id="33" name="Rectangle 32"/>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Platform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(PaaS) </a:t>
              </a:r>
            </a:p>
          </p:txBody>
        </p:sp>
        <p:sp>
          <p:nvSpPr>
            <p:cNvPr id="34" name="Rectangle 33"/>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35" name="Rectangle 34"/>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36" name="Rectangle 35"/>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37" name="Rectangle 36"/>
            <p:cNvSpPr/>
            <p:nvPr/>
          </p:nvSpPr>
          <p:spPr>
            <a:xfrm>
              <a:off x="1396458" y="4173531"/>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Fire</a:t>
              </a:r>
            </a:p>
          </p:txBody>
        </p:sp>
        <p:sp>
          <p:nvSpPr>
            <p:cNvPr id="38" name="Rectangle 37"/>
            <p:cNvSpPr/>
            <p:nvPr/>
          </p:nvSpPr>
          <p:spPr>
            <a:xfrm>
              <a:off x="1396458" y="3718712"/>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Oven</a:t>
              </a:r>
            </a:p>
          </p:txBody>
        </p:sp>
        <p:sp>
          <p:nvSpPr>
            <p:cNvPr id="39" name="Rectangle 38"/>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40" name="Rectangle 39"/>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41" name="Rectangle 40"/>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Dining Table</a:t>
              </a:r>
            </a:p>
          </p:txBody>
        </p:sp>
        <p:sp>
          <p:nvSpPr>
            <p:cNvPr id="42" name="Rectangle 41"/>
            <p:cNvSpPr/>
            <p:nvPr/>
          </p:nvSpPr>
          <p:spPr>
            <a:xfrm>
              <a:off x="1396458" y="3263893"/>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Electric/Gas</a:t>
              </a:r>
            </a:p>
          </p:txBody>
        </p:sp>
      </p:grpSp>
      <p:sp>
        <p:nvSpPr>
          <p:cNvPr id="43" name="Rectangle 42"/>
          <p:cNvSpPr/>
          <p:nvPr/>
        </p:nvSpPr>
        <p:spPr bwMode="auto">
          <a:xfrm>
            <a:off x="6606936"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Pizza Delivered</a:t>
            </a:r>
          </a:p>
        </p:txBody>
      </p:sp>
      <p:sp>
        <p:nvSpPr>
          <p:cNvPr id="44" name="Rectangle 43"/>
          <p:cNvSpPr/>
          <p:nvPr/>
        </p:nvSpPr>
        <p:spPr bwMode="auto">
          <a:xfrm>
            <a:off x="8659488"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p:cNvGrpSpPr/>
          <p:nvPr/>
        </p:nvGrpSpPr>
        <p:grpSpPr>
          <a:xfrm>
            <a:off x="8808208" y="1572496"/>
            <a:ext cx="1680909" cy="4215768"/>
            <a:chOff x="1225894" y="1583374"/>
            <a:chExt cx="1866772" cy="4790431"/>
          </a:xfrm>
        </p:grpSpPr>
        <p:sp>
          <p:nvSpPr>
            <p:cNvPr id="46" name="Rectangle 45"/>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Software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(SaaS)</a:t>
              </a:r>
            </a:p>
          </p:txBody>
        </p:sp>
        <p:sp>
          <p:nvSpPr>
            <p:cNvPr id="47" name="Rectangle 46"/>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48" name="Rectangle 47"/>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49" name="Rectangle 48"/>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50" name="Rectangle 49"/>
            <p:cNvSpPr/>
            <p:nvPr/>
          </p:nvSpPr>
          <p:spPr>
            <a:xfrm>
              <a:off x="1396458" y="4173531"/>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Fire</a:t>
              </a:r>
            </a:p>
          </p:txBody>
        </p:sp>
        <p:sp>
          <p:nvSpPr>
            <p:cNvPr id="51" name="Rectangle 50"/>
            <p:cNvSpPr/>
            <p:nvPr/>
          </p:nvSpPr>
          <p:spPr>
            <a:xfrm>
              <a:off x="1396458" y="3718712"/>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Oven</a:t>
              </a:r>
            </a:p>
          </p:txBody>
        </p:sp>
        <p:sp>
          <p:nvSpPr>
            <p:cNvPr id="52" name="Rectangle 51"/>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53" name="Rectangle 52"/>
            <p:cNvSpPr/>
            <p:nvPr/>
          </p:nvSpPr>
          <p:spPr>
            <a:xfrm>
              <a:off x="1396458" y="2809074"/>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Soda</a:t>
              </a:r>
            </a:p>
          </p:txBody>
        </p:sp>
        <p:sp>
          <p:nvSpPr>
            <p:cNvPr id="54" name="Rectangle 53"/>
            <p:cNvSpPr/>
            <p:nvPr/>
          </p:nvSpPr>
          <p:spPr>
            <a:xfrm>
              <a:off x="1396458" y="235425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Dining Table</a:t>
              </a:r>
            </a:p>
          </p:txBody>
        </p:sp>
        <p:sp>
          <p:nvSpPr>
            <p:cNvPr id="55" name="Rectangle 54"/>
            <p:cNvSpPr/>
            <p:nvPr/>
          </p:nvSpPr>
          <p:spPr>
            <a:xfrm>
              <a:off x="1396458" y="3263893"/>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Electric/Gas</a:t>
              </a:r>
            </a:p>
          </p:txBody>
        </p:sp>
      </p:grpSp>
      <p:sp>
        <p:nvSpPr>
          <p:cNvPr id="56" name="Rectangle 55"/>
          <p:cNvSpPr/>
          <p:nvPr/>
        </p:nvSpPr>
        <p:spPr bwMode="auto">
          <a:xfrm>
            <a:off x="8659488"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Dine Out </a:t>
            </a:r>
          </a:p>
        </p:txBody>
      </p:sp>
      <p:sp>
        <p:nvSpPr>
          <p:cNvPr id="57" name="Rectangle 56"/>
          <p:cNvSpPr/>
          <p:nvPr/>
        </p:nvSpPr>
        <p:spPr>
          <a:xfrm>
            <a:off x="1206862" y="2210995"/>
            <a:ext cx="1555740" cy="339884"/>
          </a:xfrm>
          <a:prstGeom prst="rect">
            <a:avLst/>
          </a:prstGeom>
          <a:noFill/>
          <a:ln w="9525" cap="flat" cmpd="sng" algn="ctr">
            <a:noFill/>
            <a:prstDash val="solid"/>
          </a:ln>
          <a:effectLst/>
        </p:spPr>
        <p:txBody>
          <a:bodyPr lIns="4663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42432" fontAlgn="base">
              <a:spcBef>
                <a:spcPct val="0"/>
              </a:spcBef>
              <a:spcAft>
                <a:spcPct val="0"/>
              </a:spcAft>
            </a:pPr>
            <a:r>
              <a:rPr lang="en-US" sz="1224">
                <a:solidFill>
                  <a:srgbClr val="0A5BBA">
                    <a:alpha val="99000"/>
                  </a:srgbClr>
                </a:solidFill>
                <a:ea typeface="Segoe UI" pitchFamily="34" charset="0"/>
                <a:cs typeface="Segoe UI" pitchFamily="34" charset="0"/>
              </a:rPr>
              <a:t>You Manage</a:t>
            </a:r>
          </a:p>
        </p:txBody>
      </p:sp>
      <p:sp>
        <p:nvSpPr>
          <p:cNvPr id="58" name="Rectangle 57"/>
          <p:cNvSpPr/>
          <p:nvPr/>
        </p:nvSpPr>
        <p:spPr>
          <a:xfrm>
            <a:off x="1206862" y="2633043"/>
            <a:ext cx="1846836" cy="339884"/>
          </a:xfrm>
          <a:prstGeom prst="rect">
            <a:avLst/>
          </a:prstGeom>
          <a:noFill/>
          <a:ln w="9525" cap="flat" cmpd="sng" algn="ctr">
            <a:noFill/>
            <a:prstDash val="solid"/>
          </a:ln>
          <a:effectLst/>
        </p:spPr>
        <p:txBody>
          <a:bodyPr lIns="46630" rIns="0" rtlCol="0" anchor="ctr" anchorCtr="0"/>
          <a:lstStyle/>
          <a:p>
            <a:pPr defTabSz="1242432" eaLnBrk="0" fontAlgn="base" hangingPunct="0">
              <a:spcBef>
                <a:spcPct val="0"/>
              </a:spcBef>
              <a:spcAft>
                <a:spcPct val="0"/>
              </a:spcAft>
            </a:pPr>
            <a:r>
              <a:rPr lang="en-US" sz="1224">
                <a:solidFill>
                  <a:srgbClr val="15AEEF">
                    <a:alpha val="99000"/>
                  </a:srgbClr>
                </a:solidFill>
                <a:ea typeface="Segoe UI" pitchFamily="34" charset="0"/>
                <a:cs typeface="Segoe UI" pitchFamily="34" charset="0"/>
              </a:rPr>
              <a:t>Vendor Manages</a:t>
            </a:r>
          </a:p>
        </p:txBody>
      </p:sp>
      <p:sp>
        <p:nvSpPr>
          <p:cNvPr id="59" name="Rectangle 58"/>
          <p:cNvSpPr/>
          <p:nvPr/>
        </p:nvSpPr>
        <p:spPr bwMode="auto">
          <a:xfrm>
            <a:off x="1092655" y="2210995"/>
            <a:ext cx="114206" cy="339884"/>
          </a:xfrm>
          <a:prstGeom prst="rect">
            <a:avLst/>
          </a:prstGeom>
          <a:solidFill>
            <a:srgbClr val="0A5BB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0" fontAlgn="base"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1092655" y="2633043"/>
            <a:ext cx="114206" cy="339884"/>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0" fontAlgn="base"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Slide Number Placeholder 3">
            <a:extLst>
              <a:ext uri="{FF2B5EF4-FFF2-40B4-BE49-F238E27FC236}">
                <a16:creationId xmlns:a16="http://schemas.microsoft.com/office/drawing/2014/main" id="{D1433E97-EF89-47A4-BCF0-722458D9C307}"/>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19549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1BC"/>
                </a:solidFill>
                <a:latin typeface="Segoe UI Light" pitchFamily="34" charset="0"/>
                <a:cs typeface="Arial" charset="0"/>
              </a:rPr>
              <a:t>Overview of Cloud Services </a:t>
            </a:r>
            <a:endParaRPr lang="en-US" sz="4000" dirty="0">
              <a:solidFill>
                <a:schemeClr val="accent3"/>
              </a:solidFill>
            </a:endParaRPr>
          </a:p>
        </p:txBody>
      </p:sp>
      <p:grpSp>
        <p:nvGrpSpPr>
          <p:cNvPr id="61" name="Group 60"/>
          <p:cNvGrpSpPr/>
          <p:nvPr/>
        </p:nvGrpSpPr>
        <p:grpSpPr>
          <a:xfrm>
            <a:off x="203256" y="1168338"/>
            <a:ext cx="2525734" cy="5275788"/>
            <a:chOff x="855665" y="1698693"/>
            <a:chExt cx="2237001" cy="4675111"/>
          </a:xfrm>
        </p:grpSpPr>
        <p:sp>
          <p:nvSpPr>
            <p:cNvPr id="62" name="Rectangle 61"/>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On Premises</a:t>
              </a:r>
            </a:p>
          </p:txBody>
        </p:sp>
        <p:sp>
          <p:nvSpPr>
            <p:cNvPr id="63" name="Rectangle 62"/>
            <p:cNvSpPr/>
            <p:nvPr/>
          </p:nvSpPr>
          <p:spPr>
            <a:xfrm>
              <a:off x="1396458" y="5537987"/>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64" name="Rectangle 63"/>
            <p:cNvSpPr/>
            <p:nvPr/>
          </p:nvSpPr>
          <p:spPr>
            <a:xfrm>
              <a:off x="1396458" y="5083168"/>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Servers</a:t>
              </a:r>
            </a:p>
          </p:txBody>
        </p:sp>
        <p:sp>
          <p:nvSpPr>
            <p:cNvPr id="65" name="Rectangle 64"/>
            <p:cNvSpPr/>
            <p:nvPr/>
          </p:nvSpPr>
          <p:spPr>
            <a:xfrm>
              <a:off x="1396458" y="5992804"/>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66" name="Rectangle 65"/>
            <p:cNvSpPr/>
            <p:nvPr/>
          </p:nvSpPr>
          <p:spPr>
            <a:xfrm>
              <a:off x="1396458" y="4173530"/>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O/S</a:t>
              </a:r>
            </a:p>
          </p:txBody>
        </p:sp>
        <p:sp>
          <p:nvSpPr>
            <p:cNvPr id="67" name="Rectangle 66"/>
            <p:cNvSpPr/>
            <p:nvPr/>
          </p:nvSpPr>
          <p:spPr>
            <a:xfrm>
              <a:off x="1396458" y="3718711"/>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Middleware</a:t>
              </a:r>
            </a:p>
          </p:txBody>
        </p:sp>
        <p:sp>
          <p:nvSpPr>
            <p:cNvPr id="68" name="Rectangle 67"/>
            <p:cNvSpPr/>
            <p:nvPr/>
          </p:nvSpPr>
          <p:spPr>
            <a:xfrm>
              <a:off x="1396458" y="4628349"/>
              <a:ext cx="1638241" cy="381000"/>
            </a:xfrm>
            <a:prstGeom prst="rect">
              <a:avLst/>
            </a:prstGeom>
            <a:solidFill>
              <a:srgbClr val="0071BC"/>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Virtualization</a:t>
              </a:r>
            </a:p>
          </p:txBody>
        </p:sp>
        <p:sp>
          <p:nvSpPr>
            <p:cNvPr id="69" name="Rectangle 68"/>
            <p:cNvSpPr/>
            <p:nvPr/>
          </p:nvSpPr>
          <p:spPr>
            <a:xfrm>
              <a:off x="1396458" y="2809073"/>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a:t>
              </a:r>
            </a:p>
          </p:txBody>
        </p:sp>
        <p:sp>
          <p:nvSpPr>
            <p:cNvPr id="70" name="Rectangle 69"/>
            <p:cNvSpPr/>
            <p:nvPr/>
          </p:nvSpPr>
          <p:spPr>
            <a:xfrm>
              <a:off x="1396458" y="2354254"/>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71" name="Rectangle 70"/>
            <p:cNvSpPr/>
            <p:nvPr/>
          </p:nvSpPr>
          <p:spPr>
            <a:xfrm>
              <a:off x="1396458" y="3263892"/>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72" name="Left Brace 71"/>
            <p:cNvSpPr/>
            <p:nvPr/>
          </p:nvSpPr>
          <p:spPr>
            <a:xfrm>
              <a:off x="1160451" y="2354254"/>
              <a:ext cx="228219"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TextBox 52"/>
            <p:cNvSpPr txBox="1"/>
            <p:nvPr/>
          </p:nvSpPr>
          <p:spPr>
            <a:xfrm>
              <a:off x="855665" y="3899702"/>
              <a:ext cx="408889" cy="91280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grpSp>
      <p:grpSp>
        <p:nvGrpSpPr>
          <p:cNvPr id="74" name="Group 73"/>
          <p:cNvGrpSpPr/>
          <p:nvPr/>
        </p:nvGrpSpPr>
        <p:grpSpPr>
          <a:xfrm>
            <a:off x="2887531" y="1144160"/>
            <a:ext cx="3390598" cy="5470672"/>
            <a:chOff x="3198432" y="1677268"/>
            <a:chExt cx="3002995" cy="4847807"/>
          </a:xfrm>
        </p:grpSpPr>
        <p:sp>
          <p:nvSpPr>
            <p:cNvPr id="75" name="Rectangle 74"/>
            <p:cNvSpPr/>
            <p:nvPr/>
          </p:nvSpPr>
          <p:spPr>
            <a:xfrm>
              <a:off x="3198432" y="1677268"/>
              <a:ext cx="300299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Infrastructure</a:t>
              </a:r>
              <a:r>
                <a:rPr kumimoji="0" lang="en-US" sz="2400" b="0" i="0" u="none" strike="noStrike" kern="1200" cap="none" spc="0" normalizeH="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 </a:t>
              </a:r>
            </a:p>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as a Service (IaaS)</a:t>
              </a:r>
            </a:p>
          </p:txBody>
        </p:sp>
        <p:sp>
          <p:nvSpPr>
            <p:cNvPr id="76" name="Rectangle 75"/>
            <p:cNvSpPr/>
            <p:nvPr/>
          </p:nvSpPr>
          <p:spPr>
            <a:xfrm>
              <a:off x="3928143" y="5537991"/>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Storage</a:t>
              </a:r>
            </a:p>
          </p:txBody>
        </p:sp>
        <p:sp>
          <p:nvSpPr>
            <p:cNvPr id="77" name="Rectangle 76"/>
            <p:cNvSpPr/>
            <p:nvPr/>
          </p:nvSpPr>
          <p:spPr>
            <a:xfrm>
              <a:off x="3928143" y="5083172"/>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Servers</a:t>
              </a:r>
            </a:p>
          </p:txBody>
        </p:sp>
        <p:sp>
          <p:nvSpPr>
            <p:cNvPr id="78" name="Rectangle 77"/>
            <p:cNvSpPr/>
            <p:nvPr/>
          </p:nvSpPr>
          <p:spPr>
            <a:xfrm>
              <a:off x="3928143" y="5992808"/>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Networking</a:t>
              </a:r>
            </a:p>
          </p:txBody>
        </p:sp>
        <p:sp>
          <p:nvSpPr>
            <p:cNvPr id="79" name="Rectangle 78"/>
            <p:cNvSpPr/>
            <p:nvPr/>
          </p:nvSpPr>
          <p:spPr>
            <a:xfrm>
              <a:off x="3928143" y="4173534"/>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80" name="Rectangle 79"/>
            <p:cNvSpPr/>
            <p:nvPr/>
          </p:nvSpPr>
          <p:spPr>
            <a:xfrm>
              <a:off x="3928143" y="3718715"/>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81" name="Rectangle 80"/>
            <p:cNvSpPr/>
            <p:nvPr/>
          </p:nvSpPr>
          <p:spPr>
            <a:xfrm>
              <a:off x="3928143" y="4628353"/>
              <a:ext cx="1638241" cy="381000"/>
            </a:xfrm>
            <a:prstGeom prst="rect">
              <a:avLst/>
            </a:prstGeom>
            <a:solidFill>
              <a:srgbClr val="8CC6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Virtualization</a:t>
              </a:r>
            </a:p>
          </p:txBody>
        </p:sp>
        <p:sp>
          <p:nvSpPr>
            <p:cNvPr id="82" name="Rectangle 81"/>
            <p:cNvSpPr/>
            <p:nvPr/>
          </p:nvSpPr>
          <p:spPr>
            <a:xfrm>
              <a:off x="3928143" y="2809077"/>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sp>
          <p:nvSpPr>
            <p:cNvPr id="83" name="Rectangle 82"/>
            <p:cNvSpPr/>
            <p:nvPr/>
          </p:nvSpPr>
          <p:spPr>
            <a:xfrm>
              <a:off x="3928143" y="2354258"/>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84" name="Rectangle 83"/>
            <p:cNvSpPr/>
            <p:nvPr/>
          </p:nvSpPr>
          <p:spPr>
            <a:xfrm>
              <a:off x="3928143" y="3263896"/>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85" name="Left Brace 84"/>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6" name="TextBox 56"/>
            <p:cNvSpPr txBox="1"/>
            <p:nvPr/>
          </p:nvSpPr>
          <p:spPr>
            <a:xfrm flipH="1">
              <a:off x="5740402" y="4403257"/>
              <a:ext cx="408889" cy="212181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a:ea typeface="Kozuka Gothic Pro R" pitchFamily="34" charset="-128"/>
                  <a:cs typeface="+mn-cs"/>
                </a:rPr>
                <a:t>Managed by Microsoft</a:t>
              </a:r>
            </a:p>
          </p:txBody>
        </p:sp>
        <p:sp>
          <p:nvSpPr>
            <p:cNvPr id="87" name="Left Brace 86"/>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8" name="TextBox 58"/>
            <p:cNvSpPr txBox="1"/>
            <p:nvPr/>
          </p:nvSpPr>
          <p:spPr>
            <a:xfrm>
              <a:off x="3377366" y="2997989"/>
              <a:ext cx="408889" cy="91280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grpSp>
      <p:grpSp>
        <p:nvGrpSpPr>
          <p:cNvPr id="89" name="Group 88"/>
          <p:cNvGrpSpPr/>
          <p:nvPr/>
        </p:nvGrpSpPr>
        <p:grpSpPr>
          <a:xfrm>
            <a:off x="6269592" y="1168339"/>
            <a:ext cx="3055744" cy="5285127"/>
            <a:chOff x="5979422" y="1698693"/>
            <a:chExt cx="2706420" cy="4683386"/>
          </a:xfrm>
        </p:grpSpPr>
        <p:sp>
          <p:nvSpPr>
            <p:cNvPr id="90" name="Rectangle 89"/>
            <p:cNvSpPr/>
            <p:nvPr/>
          </p:nvSpPr>
          <p:spPr>
            <a:xfrm>
              <a:off x="6127400" y="1698693"/>
              <a:ext cx="231349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20" fontAlgn="base">
                <a:spcAft>
                  <a:spcPct val="0"/>
                </a:spcAft>
                <a:defRPr/>
              </a:pPr>
              <a:r>
                <a:rPr lang="en-US" sz="2400">
                  <a:gradFill>
                    <a:gsLst>
                      <a:gs pos="1250">
                        <a:schemeClr val="tx1"/>
                      </a:gs>
                      <a:gs pos="100000">
                        <a:schemeClr val="tx1"/>
                      </a:gs>
                    </a:gsLst>
                    <a:lin ang="5400000" scaled="0"/>
                  </a:gradFill>
                  <a:latin typeface="Segoe UI Light" panose="020B0502040204020203" pitchFamily="34" charset="0"/>
                  <a:ea typeface="Kozuka Gothic Pro R" pitchFamily="34" charset="-128"/>
                  <a:cs typeface="Segoe UI Light" panose="020B0502040204020203" pitchFamily="34" charset="0"/>
                </a:rPr>
                <a:t>Platform </a:t>
              </a:r>
            </a:p>
            <a:p>
              <a:pPr marL="0" lvl="1" algn="ctr" defTabSz="1492120" fontAlgn="base">
                <a:spcAft>
                  <a:spcPct val="0"/>
                </a:spcAft>
                <a:defRPr/>
              </a:pPr>
              <a:r>
                <a:rPr lang="en-US" sz="2400">
                  <a:gradFill>
                    <a:gsLst>
                      <a:gs pos="1250">
                        <a:schemeClr val="tx1"/>
                      </a:gs>
                      <a:gs pos="100000">
                        <a:schemeClr val="tx1"/>
                      </a:gs>
                    </a:gsLst>
                    <a:lin ang="5400000" scaled="0"/>
                  </a:gradFill>
                  <a:latin typeface="Segoe UI Light" panose="020B0502040204020203" pitchFamily="34" charset="0"/>
                  <a:ea typeface="Kozuka Gothic Pro R" pitchFamily="34" charset="-128"/>
                  <a:cs typeface="Segoe UI Light" panose="020B0502040204020203" pitchFamily="34" charset="0"/>
                </a:rPr>
                <a:t>as a Service (PaaS) (IaaS)</a:t>
              </a:r>
            </a:p>
          </p:txBody>
        </p:sp>
        <p:sp>
          <p:nvSpPr>
            <p:cNvPr id="91" name="Left Brace 90"/>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92" name="TextBox 54"/>
            <p:cNvSpPr txBox="1"/>
            <p:nvPr/>
          </p:nvSpPr>
          <p:spPr>
            <a:xfrm flipH="1">
              <a:off x="8276953" y="3832291"/>
              <a:ext cx="408889" cy="201101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Managed by Microsoft</a:t>
              </a:r>
            </a:p>
          </p:txBody>
        </p:sp>
        <p:sp>
          <p:nvSpPr>
            <p:cNvPr id="93" name="Left Brace 92"/>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94" name="TextBox 60"/>
            <p:cNvSpPr txBox="1"/>
            <p:nvPr/>
          </p:nvSpPr>
          <p:spPr>
            <a:xfrm>
              <a:off x="5979422" y="2299504"/>
              <a:ext cx="408889" cy="91280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sp>
          <p:nvSpPr>
            <p:cNvPr id="95" name="Rectangle 94"/>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Storage</a:t>
              </a:r>
            </a:p>
          </p:txBody>
        </p:sp>
        <p:sp>
          <p:nvSpPr>
            <p:cNvPr id="96" name="Rectangle 95"/>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Servers</a:t>
              </a:r>
            </a:p>
          </p:txBody>
        </p:sp>
        <p:sp>
          <p:nvSpPr>
            <p:cNvPr id="97" name="Rectangle 96"/>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Networking</a:t>
              </a:r>
            </a:p>
          </p:txBody>
        </p:sp>
        <p:sp>
          <p:nvSpPr>
            <p:cNvPr id="98" name="Rectangle 97"/>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99" name="Rectangle 98"/>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100" name="Rectangle 99"/>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Virtualization</a:t>
              </a:r>
            </a:p>
          </p:txBody>
        </p:sp>
        <p:sp>
          <p:nvSpPr>
            <p:cNvPr id="101" name="Rectangle 100"/>
            <p:cNvSpPr/>
            <p:nvPr/>
          </p:nvSpPr>
          <p:spPr>
            <a:xfrm>
              <a:off x="6484238" y="2354257"/>
              <a:ext cx="1638240"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102" name="Rectangle 101"/>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103" name="Rectangle 102"/>
            <p:cNvSpPr/>
            <p:nvPr/>
          </p:nvSpPr>
          <p:spPr>
            <a:xfrm>
              <a:off x="6484238" y="2809076"/>
              <a:ext cx="1638240"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grpSp>
      <p:grpSp>
        <p:nvGrpSpPr>
          <p:cNvPr id="104" name="Group 103"/>
          <p:cNvGrpSpPr/>
          <p:nvPr/>
        </p:nvGrpSpPr>
        <p:grpSpPr>
          <a:xfrm>
            <a:off x="9268954" y="1168338"/>
            <a:ext cx="3009654" cy="5275788"/>
            <a:chOff x="8638328" y="1698693"/>
            <a:chExt cx="2665599" cy="4675111"/>
          </a:xfrm>
        </p:grpSpPr>
        <p:sp>
          <p:nvSpPr>
            <p:cNvPr id="105" name="Rectangle 104"/>
            <p:cNvSpPr/>
            <p:nvPr/>
          </p:nvSpPr>
          <p:spPr>
            <a:xfrm>
              <a:off x="8638328" y="1698693"/>
              <a:ext cx="2427200"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Software</a:t>
              </a:r>
            </a:p>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as a Service (SaaS))</a:t>
              </a:r>
            </a:p>
          </p:txBody>
        </p:sp>
        <p:sp>
          <p:nvSpPr>
            <p:cNvPr id="107" name="TextBox 64"/>
            <p:cNvSpPr txBox="1"/>
            <p:nvPr/>
          </p:nvSpPr>
          <p:spPr>
            <a:xfrm flipH="1">
              <a:off x="10895038" y="3360386"/>
              <a:ext cx="408889" cy="2011020"/>
            </a:xfrm>
            <a:prstGeom prst="rect">
              <a:avLst/>
            </a:prstGeom>
            <a:solidFill>
              <a:schemeClr val="bg1"/>
            </a:solid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dirty="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Managed by Microsoft</a:t>
              </a:r>
            </a:p>
          </p:txBody>
        </p:sp>
        <p:sp>
          <p:nvSpPr>
            <p:cNvPr id="108" name="Rectangle 107"/>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Storage</a:t>
              </a:r>
            </a:p>
          </p:txBody>
        </p:sp>
        <p:sp>
          <p:nvSpPr>
            <p:cNvPr id="109" name="Rectangle 108"/>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Servers</a:t>
              </a:r>
            </a:p>
          </p:txBody>
        </p:sp>
        <p:sp>
          <p:nvSpPr>
            <p:cNvPr id="110" name="Rectangle 109"/>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Networking</a:t>
              </a:r>
            </a:p>
          </p:txBody>
        </p:sp>
        <p:sp>
          <p:nvSpPr>
            <p:cNvPr id="111" name="Rectangle 110"/>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112" name="Rectangle 111"/>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113" name="Rectangle 112"/>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Virtualization</a:t>
              </a:r>
            </a:p>
          </p:txBody>
        </p:sp>
        <p:sp>
          <p:nvSpPr>
            <p:cNvPr id="114" name="Rectangle 113"/>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115" name="Rectangle 114"/>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116" name="Rectangle 115"/>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grpSp>
      <p:sp>
        <p:nvSpPr>
          <p:cNvPr id="60" name="Left Brace 59">
            <a:extLst>
              <a:ext uri="{FF2B5EF4-FFF2-40B4-BE49-F238E27FC236}">
                <a16:creationId xmlns:a16="http://schemas.microsoft.com/office/drawing/2014/main" id="{E1264DE4-4B20-41ED-A55F-1C8D192E6FCF}"/>
              </a:ext>
            </a:extLst>
          </p:cNvPr>
          <p:cNvSpPr/>
          <p:nvPr/>
        </p:nvSpPr>
        <p:spPr>
          <a:xfrm flipH="1">
            <a:off x="11591268" y="1912025"/>
            <a:ext cx="257676" cy="453599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736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1680460"/>
          </a:xfrm>
        </p:spPr>
        <p:txBody>
          <a:bodyPr/>
          <a:lstStyle/>
          <a:p>
            <a:pPr marL="0" indent="0">
              <a:buNone/>
            </a:pPr>
            <a:r>
              <a:rPr lang="en-US" dirty="0"/>
              <a:t>Rent IT infrastructure (servers and virtual machines (VMs), storage, networks, operating systems) from a cloud provider on a pay-as-you-go basis</a:t>
            </a:r>
            <a:endParaRPr lang="en-GB" dirty="0"/>
          </a:p>
        </p:txBody>
      </p:sp>
      <p:sp>
        <p:nvSpPr>
          <p:cNvPr id="2" name="Title 1"/>
          <p:cNvSpPr>
            <a:spLocks noGrp="1"/>
          </p:cNvSpPr>
          <p:nvPr>
            <p:ph type="title"/>
          </p:nvPr>
        </p:nvSpPr>
        <p:spPr/>
        <p:txBody>
          <a:bodyPr/>
          <a:lstStyle/>
          <a:p>
            <a:r>
              <a:rPr lang="en-US" dirty="0">
                <a:solidFill>
                  <a:srgbClr val="0078D7"/>
                </a:solidFill>
              </a:rPr>
              <a:t>What is IaaS?</a:t>
            </a:r>
            <a:endParaRPr lang="en-US" sz="4000" dirty="0">
              <a:solidFill>
                <a:schemeClr val="accent3"/>
              </a:solidFill>
            </a:endParaRPr>
          </a:p>
        </p:txBody>
      </p:sp>
      <p:pic>
        <p:nvPicPr>
          <p:cNvPr id="1028" name="Picture 4" descr="Infrastructure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33" y="3170690"/>
            <a:ext cx="11342008" cy="27043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336846"/>
          </a:xfrm>
        </p:spPr>
        <p:txBody>
          <a:bodyPr/>
          <a:lstStyle/>
          <a:p>
            <a:pPr marL="571500" indent="-571500"/>
            <a:r>
              <a:rPr lang="en-GB" dirty="0"/>
              <a:t>Compute, Storage and Network</a:t>
            </a:r>
            <a:r>
              <a:rPr lang="en-US" dirty="0"/>
              <a:t>, provisioned and managed over the Internet</a:t>
            </a:r>
          </a:p>
          <a:p>
            <a:pPr marL="571500" indent="-571500"/>
            <a:r>
              <a:rPr lang="en-US" dirty="0"/>
              <a:t>Quickly scale up and down with demand</a:t>
            </a:r>
            <a:endParaRPr lang="en-GB" dirty="0"/>
          </a:p>
          <a:p>
            <a:pPr marL="571500" indent="-571500"/>
            <a:r>
              <a:rPr lang="en-GB" dirty="0"/>
              <a:t>Windows Server and Linux VMs</a:t>
            </a:r>
          </a:p>
          <a:p>
            <a:pPr marL="571500" indent="-571500"/>
            <a:r>
              <a:rPr lang="en-GB" dirty="0"/>
              <a:t>Built-in Virtual Networking, Load Balancing</a:t>
            </a:r>
          </a:p>
          <a:p>
            <a:pPr marL="571500" indent="-571500"/>
            <a:r>
              <a:rPr lang="en-GB" dirty="0"/>
              <a:t>Hybrid with On-Premises</a:t>
            </a:r>
          </a:p>
          <a:p>
            <a:pPr marL="571500" indent="-571500"/>
            <a:r>
              <a:rPr lang="en-GB" dirty="0"/>
              <a:t>Open Source Images software and </a:t>
            </a:r>
            <a:br>
              <a:rPr lang="en-GB" dirty="0"/>
            </a:br>
            <a:r>
              <a:rPr lang="en-GB" dirty="0"/>
              <a:t>solutions</a:t>
            </a:r>
          </a:p>
          <a:p>
            <a:pPr marL="571500" indent="-571500"/>
            <a:r>
              <a:rPr lang="en-GB" dirty="0"/>
              <a:t>Under Azure Resource Manager</a:t>
            </a:r>
          </a:p>
        </p:txBody>
      </p:sp>
      <p:sp>
        <p:nvSpPr>
          <p:cNvPr id="2" name="Title 1"/>
          <p:cNvSpPr>
            <a:spLocks noGrp="1"/>
          </p:cNvSpPr>
          <p:nvPr>
            <p:ph type="title"/>
          </p:nvPr>
        </p:nvSpPr>
        <p:spPr/>
        <p:txBody>
          <a:bodyPr/>
          <a:lstStyle/>
          <a:p>
            <a:r>
              <a:rPr lang="en-US">
                <a:solidFill>
                  <a:srgbClr val="0078D7"/>
                </a:solidFill>
              </a:rPr>
              <a:t>Overview of IaaS</a:t>
            </a:r>
            <a:endParaRPr lang="en-US" sz="4000">
              <a:solidFill>
                <a:schemeClr val="accent3"/>
              </a:solidFill>
            </a:endParaRPr>
          </a:p>
        </p:txBody>
      </p:sp>
      <p:pic>
        <p:nvPicPr>
          <p:cNvPr id="5" name="Picture 4"/>
          <p:cNvPicPr>
            <a:picLocks noChangeAspect="1"/>
          </p:cNvPicPr>
          <p:nvPr/>
        </p:nvPicPr>
        <p:blipFill>
          <a:blip r:embed="rId3"/>
          <a:stretch>
            <a:fillRect/>
          </a:stretch>
        </p:blipFill>
        <p:spPr>
          <a:xfrm>
            <a:off x="8351841" y="4362680"/>
            <a:ext cx="3611211" cy="2612519"/>
          </a:xfrm>
          <a:prstGeom prst="rect">
            <a:avLst/>
          </a:prstGeom>
        </p:spPr>
      </p:pic>
    </p:spTree>
    <p:extLst>
      <p:ext uri="{BB962C8B-B14F-4D97-AF65-F5344CB8AC3E}">
        <p14:creationId xmlns:p14="http://schemas.microsoft.com/office/powerpoint/2010/main" val="35041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tform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09" y="3132589"/>
            <a:ext cx="11426605" cy="285373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74638" y="1394165"/>
            <a:ext cx="11887200" cy="1680460"/>
          </a:xfrm>
        </p:spPr>
        <p:txBody>
          <a:bodyPr/>
          <a:lstStyle/>
          <a:p>
            <a:pPr marL="0" indent="0">
              <a:buNone/>
            </a:pPr>
            <a:r>
              <a:rPr lang="en-US" dirty="0"/>
              <a:t>Cloud computing services that supply an on-demand environment for developing, testing, delivering, and managing software applications.</a:t>
            </a:r>
            <a:endParaRPr lang="en-GB" dirty="0"/>
          </a:p>
        </p:txBody>
      </p:sp>
      <p:sp>
        <p:nvSpPr>
          <p:cNvPr id="2" name="Title 1"/>
          <p:cNvSpPr>
            <a:spLocks noGrp="1"/>
          </p:cNvSpPr>
          <p:nvPr>
            <p:ph type="title"/>
          </p:nvPr>
        </p:nvSpPr>
        <p:spPr/>
        <p:txBody>
          <a:bodyPr/>
          <a:lstStyle/>
          <a:p>
            <a:r>
              <a:rPr lang="en-US" dirty="0">
                <a:solidFill>
                  <a:srgbClr val="0078D7"/>
                </a:solidFill>
              </a:rPr>
              <a:t>What is PaaS?</a:t>
            </a:r>
            <a:endParaRPr lang="en-US" sz="4000" dirty="0">
              <a:solidFill>
                <a:schemeClr val="accent3"/>
              </a:solidFill>
            </a:endParaRPr>
          </a:p>
        </p:txBody>
      </p:sp>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268628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582399" cy="5946243"/>
          </a:xfrm>
        </p:spPr>
        <p:txBody>
          <a:bodyPr/>
          <a:lstStyle/>
          <a:p>
            <a:r>
              <a:rPr lang="en-GB" dirty="0"/>
              <a:t>Simplify deployment, configuration, and management</a:t>
            </a:r>
          </a:p>
          <a:p>
            <a:r>
              <a:rPr lang="en-GB" dirty="0"/>
              <a:t>Integration with IaaS</a:t>
            </a:r>
          </a:p>
          <a:p>
            <a:r>
              <a:rPr lang="en-GB" dirty="0"/>
              <a:t>Scalable, reliable and limited admin</a:t>
            </a:r>
          </a:p>
          <a:p>
            <a:r>
              <a:rPr lang="en-GB" dirty="0"/>
              <a:t>SQL Database, SQL Data Warehouse, </a:t>
            </a:r>
            <a:br>
              <a:rPr lang="en-GB" dirty="0"/>
            </a:br>
            <a:r>
              <a:rPr lang="en-GB" dirty="0"/>
              <a:t>HDInsight, Azure Cosmos DB, </a:t>
            </a:r>
            <a:br>
              <a:rPr lang="en-GB" dirty="0"/>
            </a:br>
            <a:r>
              <a:rPr lang="en-GB" dirty="0"/>
              <a:t>App Services</a:t>
            </a:r>
          </a:p>
          <a:p>
            <a:endParaRPr lang="en-GB" dirty="0"/>
          </a:p>
          <a:p>
            <a:endParaRPr lang="en-GB" dirty="0"/>
          </a:p>
          <a:p>
            <a:endParaRPr lang="en-GB" dirty="0"/>
          </a:p>
          <a:p>
            <a:endParaRPr lang="en-US" dirty="0"/>
          </a:p>
        </p:txBody>
      </p:sp>
      <p:sp>
        <p:nvSpPr>
          <p:cNvPr id="2" name="Title 1"/>
          <p:cNvSpPr>
            <a:spLocks noGrp="1"/>
          </p:cNvSpPr>
          <p:nvPr>
            <p:ph type="title"/>
          </p:nvPr>
        </p:nvSpPr>
        <p:spPr/>
        <p:txBody>
          <a:bodyPr/>
          <a:lstStyle/>
          <a:p>
            <a:r>
              <a:rPr lang="en-US">
                <a:solidFill>
                  <a:srgbClr val="0078D7"/>
                </a:solidFill>
              </a:rPr>
              <a:t>Overview of PaaS</a:t>
            </a:r>
            <a:endParaRPr lang="en-US" sz="4000">
              <a:solidFill>
                <a:schemeClr val="accent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837" y="3600676"/>
            <a:ext cx="3198634" cy="2743200"/>
          </a:xfrm>
          <a:prstGeom prst="rect">
            <a:avLst/>
          </a:prstGeom>
        </p:spPr>
      </p:pic>
    </p:spTree>
    <p:extLst>
      <p:ext uri="{BB962C8B-B14F-4D97-AF65-F5344CB8AC3E}">
        <p14:creationId xmlns:p14="http://schemas.microsoft.com/office/powerpoint/2010/main" val="13971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oftware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2" y="3147169"/>
            <a:ext cx="11268762" cy="27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74638" y="1394165"/>
            <a:ext cx="11887200" cy="1181862"/>
          </a:xfrm>
        </p:spPr>
        <p:txBody>
          <a:bodyPr/>
          <a:lstStyle/>
          <a:p>
            <a:pPr marL="0" indent="0">
              <a:buNone/>
            </a:pPr>
            <a:r>
              <a:rPr lang="en-US" dirty="0"/>
              <a:t>Software applications over the Internet, on demand and typically on a subscription basis.</a:t>
            </a:r>
            <a:endParaRPr lang="en-GB" dirty="0"/>
          </a:p>
        </p:txBody>
      </p:sp>
      <p:sp>
        <p:nvSpPr>
          <p:cNvPr id="2" name="Title 1"/>
          <p:cNvSpPr>
            <a:spLocks noGrp="1"/>
          </p:cNvSpPr>
          <p:nvPr>
            <p:ph type="title"/>
          </p:nvPr>
        </p:nvSpPr>
        <p:spPr/>
        <p:txBody>
          <a:bodyPr/>
          <a:lstStyle/>
          <a:p>
            <a:r>
              <a:rPr lang="en-US" dirty="0">
                <a:solidFill>
                  <a:srgbClr val="0078D7"/>
                </a:solidFill>
              </a:rPr>
              <a:t>What is SaaS?</a:t>
            </a:r>
            <a:endParaRPr lang="en-US" sz="4000" dirty="0">
              <a:solidFill>
                <a:schemeClr val="accent3"/>
              </a:solidFill>
            </a:endParaRPr>
          </a:p>
        </p:txBody>
      </p:sp>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3573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949047"/>
          </a:xfrm>
        </p:spPr>
        <p:txBody>
          <a:bodyPr/>
          <a:lstStyle/>
          <a:p>
            <a:r>
              <a:rPr lang="en-GB" dirty="0"/>
              <a:t>Office 365</a:t>
            </a:r>
          </a:p>
          <a:p>
            <a:r>
              <a:rPr lang="en-GB" dirty="0"/>
              <a:t>Skype</a:t>
            </a:r>
          </a:p>
          <a:p>
            <a:r>
              <a:rPr lang="en-GB" dirty="0"/>
              <a:t>OneDrive</a:t>
            </a:r>
          </a:p>
          <a:p>
            <a:r>
              <a:rPr lang="en-GB" dirty="0"/>
              <a:t>Power BI</a:t>
            </a:r>
          </a:p>
          <a:p>
            <a:r>
              <a:rPr lang="en-GB" dirty="0"/>
              <a:t>Microsoft Teams</a:t>
            </a:r>
          </a:p>
          <a:p>
            <a:r>
              <a:rPr lang="en-GB" dirty="0"/>
              <a:t>Visual Studio Team services</a:t>
            </a:r>
          </a:p>
          <a:p>
            <a:r>
              <a:rPr lang="en-GB" dirty="0"/>
              <a:t>SharePoint Online</a:t>
            </a:r>
          </a:p>
          <a:p>
            <a:r>
              <a:rPr lang="en-GB" dirty="0"/>
              <a:t>Dynamics 365</a:t>
            </a:r>
          </a:p>
        </p:txBody>
      </p:sp>
      <p:sp>
        <p:nvSpPr>
          <p:cNvPr id="2" name="Title 1"/>
          <p:cNvSpPr>
            <a:spLocks noGrp="1"/>
          </p:cNvSpPr>
          <p:nvPr>
            <p:ph type="title"/>
          </p:nvPr>
        </p:nvSpPr>
        <p:spPr/>
        <p:txBody>
          <a:bodyPr/>
          <a:lstStyle/>
          <a:p>
            <a:r>
              <a:rPr lang="en-US" dirty="0">
                <a:solidFill>
                  <a:srgbClr val="0078D7"/>
                </a:solidFill>
              </a:rPr>
              <a:t>Examples of SaaS</a:t>
            </a:r>
            <a:endParaRPr lang="en-US" sz="4000" dirty="0">
              <a:solidFill>
                <a:schemeClr val="accent3"/>
              </a:solidFill>
            </a:endParaRPr>
          </a:p>
        </p:txBody>
      </p:sp>
      <p:pic>
        <p:nvPicPr>
          <p:cNvPr id="5" name="Picture 4"/>
          <p:cNvPicPr>
            <a:picLocks noChangeAspect="1"/>
          </p:cNvPicPr>
          <p:nvPr/>
        </p:nvPicPr>
        <p:blipFill>
          <a:blip r:embed="rId3"/>
          <a:stretch>
            <a:fillRect/>
          </a:stretch>
        </p:blipFill>
        <p:spPr>
          <a:xfrm>
            <a:off x="6278513" y="1212849"/>
            <a:ext cx="5985377" cy="3831998"/>
          </a:xfrm>
          <a:prstGeom prst="rect">
            <a:avLst/>
          </a:prstGeom>
        </p:spPr>
      </p:pic>
    </p:spTree>
    <p:extLst>
      <p:ext uri="{BB962C8B-B14F-4D97-AF65-F5344CB8AC3E}">
        <p14:creationId xmlns:p14="http://schemas.microsoft.com/office/powerpoint/2010/main" val="40986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3538925" y="6281385"/>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Ingest</a:t>
            </a:r>
          </a:p>
        </p:txBody>
      </p:sp>
      <p:sp>
        <p:nvSpPr>
          <p:cNvPr id="7" name="TextBox 6"/>
          <p:cNvSpPr txBox="1"/>
          <p:nvPr/>
        </p:nvSpPr>
        <p:spPr>
          <a:xfrm>
            <a:off x="1000688" y="1556055"/>
            <a:ext cx="2000206"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Transform</a:t>
            </a:r>
          </a:p>
        </p:txBody>
      </p:sp>
      <p:sp>
        <p:nvSpPr>
          <p:cNvPr id="8" name="Oval 7"/>
          <p:cNvSpPr/>
          <p:nvPr/>
        </p:nvSpPr>
        <p:spPr bwMode="auto">
          <a:xfrm>
            <a:off x="2597412" y="1613138"/>
            <a:ext cx="4434603" cy="4389031"/>
          </a:xfrm>
          <a:prstGeom prst="ellipse">
            <a:avLst/>
          </a:prstGeom>
          <a:noFill/>
          <a:ln w="38100" cap="flat" cmpd="sng" algn="ctr">
            <a:solidFill>
              <a:schemeClr val="bg2">
                <a:lumMod val="90000"/>
                <a:lumOff val="10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1" name="Oval 20"/>
          <p:cNvSpPr/>
          <p:nvPr/>
        </p:nvSpPr>
        <p:spPr bwMode="auto">
          <a:xfrm>
            <a:off x="3751942" y="2697648"/>
            <a:ext cx="2150394" cy="2150395"/>
          </a:xfrm>
          <a:prstGeom prst="ellipse">
            <a:avLst/>
          </a:prstGeom>
          <a:solidFill>
            <a:schemeClr val="tx1">
              <a:lumMod val="95000"/>
            </a:schemeClr>
          </a:solidFill>
          <a:ln w="38100" cap="flat" cmpd="sng" algn="ctr">
            <a:solidFill>
              <a:schemeClr val="bg2">
                <a:lumMod val="90000"/>
                <a:lumOff val="10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2" name="Oval 21"/>
          <p:cNvSpPr/>
          <p:nvPr/>
        </p:nvSpPr>
        <p:spPr bwMode="auto">
          <a:xfrm>
            <a:off x="6142984" y="3745114"/>
            <a:ext cx="1171499" cy="1243118"/>
          </a:xfrm>
          <a:prstGeom prst="ellipse">
            <a:avLst/>
          </a:prstGeom>
          <a:solidFill>
            <a:schemeClr val="accent3">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3" name="Oval 22"/>
          <p:cNvSpPr/>
          <p:nvPr/>
        </p:nvSpPr>
        <p:spPr bwMode="auto">
          <a:xfrm>
            <a:off x="2804772" y="1687916"/>
            <a:ext cx="1171499" cy="1243117"/>
          </a:xfrm>
          <a:prstGeom prst="ellipse">
            <a:avLst/>
          </a:prstGeom>
          <a:solidFill>
            <a:schemeClr val="accent1">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4" name="Oval 23"/>
          <p:cNvSpPr/>
          <p:nvPr/>
        </p:nvSpPr>
        <p:spPr bwMode="auto">
          <a:xfrm>
            <a:off x="4292423" y="5107192"/>
            <a:ext cx="1171499" cy="1243117"/>
          </a:xfrm>
          <a:prstGeom prst="ellipse">
            <a:avLst/>
          </a:prstGeom>
          <a:solidFill>
            <a:srgbClr val="C7BEFE"/>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5" name="Oval 24"/>
          <p:cNvSpPr/>
          <p:nvPr/>
        </p:nvSpPr>
        <p:spPr bwMode="auto">
          <a:xfrm>
            <a:off x="2262314" y="3795151"/>
            <a:ext cx="1171499" cy="1243117"/>
          </a:xfrm>
          <a:prstGeom prst="ellipse">
            <a:avLst/>
          </a:prstGeom>
          <a:solidFill>
            <a:schemeClr val="accent3">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6" name="Oval 25"/>
          <p:cNvSpPr/>
          <p:nvPr/>
        </p:nvSpPr>
        <p:spPr bwMode="auto">
          <a:xfrm>
            <a:off x="5562034" y="1673443"/>
            <a:ext cx="1171499" cy="1243117"/>
          </a:xfrm>
          <a:prstGeom prst="ellipse">
            <a:avLst/>
          </a:prstGeom>
          <a:solidFill>
            <a:schemeClr val="accent2">
              <a:lumMod val="40000"/>
              <a:lumOff val="6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7" name="TextBox 26"/>
          <p:cNvSpPr txBox="1"/>
          <p:nvPr/>
        </p:nvSpPr>
        <p:spPr>
          <a:xfrm>
            <a:off x="302320" y="4139635"/>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Store</a:t>
            </a:r>
          </a:p>
        </p:txBody>
      </p:sp>
      <p:sp>
        <p:nvSpPr>
          <p:cNvPr id="28" name="TextBox 27"/>
          <p:cNvSpPr txBox="1"/>
          <p:nvPr/>
        </p:nvSpPr>
        <p:spPr>
          <a:xfrm>
            <a:off x="5981591" y="1556056"/>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Analyze</a:t>
            </a:r>
          </a:p>
        </p:txBody>
      </p:sp>
      <p:sp>
        <p:nvSpPr>
          <p:cNvPr id="29" name="TextBox 28"/>
          <p:cNvSpPr txBox="1"/>
          <p:nvPr/>
        </p:nvSpPr>
        <p:spPr>
          <a:xfrm>
            <a:off x="7143588" y="4145166"/>
            <a:ext cx="1144637"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Act</a:t>
            </a:r>
          </a:p>
        </p:txBody>
      </p:sp>
      <p:sp>
        <p:nvSpPr>
          <p:cNvPr id="30" name="TextBox 29"/>
          <p:cNvSpPr txBox="1"/>
          <p:nvPr/>
        </p:nvSpPr>
        <p:spPr>
          <a:xfrm>
            <a:off x="3946623" y="2976863"/>
            <a:ext cx="1825402" cy="634440"/>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Catalog</a:t>
            </a:r>
          </a:p>
        </p:txBody>
      </p:sp>
      <p:sp>
        <p:nvSpPr>
          <p:cNvPr id="31" name="TextBox 30"/>
          <p:cNvSpPr txBox="1"/>
          <p:nvPr/>
        </p:nvSpPr>
        <p:spPr>
          <a:xfrm>
            <a:off x="3946624" y="3442379"/>
            <a:ext cx="1825401" cy="634440"/>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Discover</a:t>
            </a:r>
          </a:p>
        </p:txBody>
      </p:sp>
      <p:sp>
        <p:nvSpPr>
          <p:cNvPr id="32" name="TextBox 31"/>
          <p:cNvSpPr txBox="1"/>
          <p:nvPr/>
        </p:nvSpPr>
        <p:spPr>
          <a:xfrm>
            <a:off x="3904480" y="3894925"/>
            <a:ext cx="1947384" cy="627822"/>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Orchestrate</a:t>
            </a:r>
          </a:p>
        </p:txBody>
      </p:sp>
      <p:sp>
        <p:nvSpPr>
          <p:cNvPr id="33" name="Oval 88"/>
          <p:cNvSpPr/>
          <p:nvPr/>
        </p:nvSpPr>
        <p:spPr>
          <a:xfrm>
            <a:off x="2495522" y="4064695"/>
            <a:ext cx="305606" cy="31806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eaLnBrk="0" fontAlgn="base" hangingPunct="0">
              <a:spcBef>
                <a:spcPct val="0"/>
              </a:spcBef>
              <a:spcAft>
                <a:spcPct val="0"/>
              </a:spcAft>
            </a:pPr>
            <a:endParaRPr lang="en-US" sz="1349">
              <a:solidFill>
                <a:srgbClr val="002050">
                  <a:lumMod val="90000"/>
                  <a:lumOff val="10000"/>
                </a:srgbClr>
              </a:solidFill>
              <a:latin typeface="Segoe UI"/>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25" y="4499504"/>
            <a:ext cx="428208" cy="310082"/>
          </a:xfrm>
          <a:prstGeom prst="rect">
            <a:avLst/>
          </a:prstGeom>
        </p:spPr>
      </p:pic>
      <p:sp>
        <p:nvSpPr>
          <p:cNvPr id="35" name="Rectangle 34"/>
          <p:cNvSpPr/>
          <p:nvPr/>
        </p:nvSpPr>
        <p:spPr>
          <a:xfrm>
            <a:off x="2894240" y="4021533"/>
            <a:ext cx="364586" cy="430832"/>
          </a:xfrm>
          <a:prstGeom prst="rect">
            <a:avLst/>
          </a:prstGeom>
          <a:solidFill>
            <a:schemeClr val="accent1">
              <a:lumMod val="20000"/>
              <a:lumOff val="80000"/>
            </a:schemeClr>
          </a:solidFill>
          <a:ln>
            <a:noFill/>
          </a:ln>
        </p:spPr>
        <p:txBody>
          <a:bodyPr wrap="none" lIns="0" tIns="0" rIns="0" bIns="0">
            <a:spAutoFit/>
          </a:bodyPr>
          <a:lstStyle/>
          <a:p>
            <a:pPr algn="ctr" defTabSz="913565" eaLnBrk="0" fontAlgn="base" hangingPunct="0">
              <a:spcBef>
                <a:spcPct val="0"/>
              </a:spcBef>
              <a:spcAft>
                <a:spcPct val="0"/>
              </a:spcAft>
              <a:defRPr/>
            </a:pPr>
            <a:r>
              <a:rPr lang="en-US" sz="2745" b="1" kern="0" dirty="0">
                <a:ln>
                  <a:solidFill>
                    <a:prstClr val="white">
                      <a:alpha val="0"/>
                    </a:prstClr>
                  </a:solidFill>
                </a:ln>
                <a:solidFill>
                  <a:srgbClr val="002050">
                    <a:lumMod val="90000"/>
                    <a:lumOff val="10000"/>
                  </a:srgbClr>
                </a:solidFill>
                <a:latin typeface="Segoe UI" panose="020B0502040204020203" pitchFamily="34" charset="0"/>
                <a:ea typeface="Segoe UI" panose="020B0502040204020203" pitchFamily="34" charset="0"/>
                <a:cs typeface="Segoe UI" panose="020B0502040204020203" pitchFamily="34" charset="0"/>
              </a:rPr>
              <a:t>{ }</a:t>
            </a:r>
          </a:p>
        </p:txBody>
      </p:sp>
      <p:sp>
        <p:nvSpPr>
          <p:cNvPr id="36" name="Freeform 35"/>
          <p:cNvSpPr/>
          <p:nvPr/>
        </p:nvSpPr>
        <p:spPr bwMode="auto">
          <a:xfrm>
            <a:off x="6062816" y="1848676"/>
            <a:ext cx="464240" cy="433160"/>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eaLnBrk="0" fontAlgn="base" hangingPunct="0">
              <a:lnSpc>
                <a:spcPct val="90000"/>
              </a:lnSpc>
              <a:spcBef>
                <a:spcPct val="0"/>
              </a:spcBef>
              <a:spcAft>
                <a:spcPct val="0"/>
              </a:spcAft>
            </a:pPr>
            <a:endParaRPr lang="en-IN" sz="1960" b="1" dirty="0">
              <a:solidFill>
                <a:srgbClr val="002050">
                  <a:lumMod val="90000"/>
                  <a:lumOff val="10000"/>
                </a:srgbClr>
              </a:solidFill>
              <a:latin typeface="Segoe UI Semibold"/>
              <a:ea typeface="Segoe UI" pitchFamily="34" charset="0"/>
              <a:cs typeface="Segoe UI" pitchFamily="34" charset="0"/>
            </a:endParaRPr>
          </a:p>
        </p:txBody>
      </p:sp>
      <p:sp>
        <p:nvSpPr>
          <p:cNvPr id="37" name="Freeform 81"/>
          <p:cNvSpPr>
            <a:spLocks noEditPoints="1"/>
          </p:cNvSpPr>
          <p:nvPr/>
        </p:nvSpPr>
        <p:spPr bwMode="black">
          <a:xfrm>
            <a:off x="4530701" y="5518904"/>
            <a:ext cx="755899" cy="461421"/>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466298" eaLnBrk="0" fontAlgn="base" hangingPunct="0">
              <a:spcBef>
                <a:spcPct val="0"/>
              </a:spcBef>
              <a:spcAft>
                <a:spcPct val="0"/>
              </a:spcAft>
            </a:pPr>
            <a:endParaRPr lang="en-US" sz="1599">
              <a:solidFill>
                <a:srgbClr val="002050">
                  <a:lumMod val="90000"/>
                  <a:lumOff val="10000"/>
                </a:srgbClr>
              </a:solidFill>
              <a:latin typeface="Segoe UI" panose="020B0502040204020203" pitchFamily="34"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650" y="2277302"/>
            <a:ext cx="353882" cy="375010"/>
          </a:xfrm>
          <a:prstGeom prst="rect">
            <a:avLst/>
          </a:prstGeom>
        </p:spPr>
      </p:pic>
      <p:sp>
        <p:nvSpPr>
          <p:cNvPr id="39" name="Freeform 38"/>
          <p:cNvSpPr/>
          <p:nvPr/>
        </p:nvSpPr>
        <p:spPr bwMode="auto">
          <a:xfrm>
            <a:off x="3016479" y="1842260"/>
            <a:ext cx="464240" cy="433160"/>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eaLnBrk="0" fontAlgn="base" hangingPunct="0">
              <a:lnSpc>
                <a:spcPct val="90000"/>
              </a:lnSpc>
              <a:spcBef>
                <a:spcPct val="0"/>
              </a:spcBef>
              <a:spcAft>
                <a:spcPct val="0"/>
              </a:spcAft>
            </a:pPr>
            <a:endParaRPr lang="en-IN" sz="1960" b="1" dirty="0">
              <a:solidFill>
                <a:srgbClr val="002050">
                  <a:lumMod val="90000"/>
                  <a:lumOff val="10000"/>
                </a:srgbClr>
              </a:solidFill>
              <a:latin typeface="Segoe UI Semibold"/>
              <a:ea typeface="Segoe UI" pitchFamily="34" charset="0"/>
              <a:cs typeface="Segoe UI" pitchFamily="34" charset="0"/>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468" y="2375431"/>
            <a:ext cx="428208" cy="310082"/>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5981" y="3974589"/>
            <a:ext cx="387574" cy="408174"/>
          </a:xfrm>
          <a:prstGeom prst="rect">
            <a:avLst/>
          </a:prstGeom>
        </p:spPr>
      </p:pic>
      <p:sp>
        <p:nvSpPr>
          <p:cNvPr id="42" name="Freeform 15"/>
          <p:cNvSpPr>
            <a:spLocks noEditPoints="1"/>
          </p:cNvSpPr>
          <p:nvPr/>
        </p:nvSpPr>
        <p:spPr bwMode="black">
          <a:xfrm>
            <a:off x="6417863" y="4416710"/>
            <a:ext cx="420100" cy="34511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466298" eaLnBrk="0" fontAlgn="base" hangingPunct="0">
              <a:spcBef>
                <a:spcPct val="0"/>
              </a:spcBef>
              <a:spcAft>
                <a:spcPct val="0"/>
              </a:spcAft>
            </a:pPr>
            <a:endParaRPr lang="en-US" sz="1599">
              <a:solidFill>
                <a:srgbClr val="002050">
                  <a:lumMod val="90000"/>
                  <a:lumOff val="10000"/>
                </a:srgbClr>
              </a:solidFill>
              <a:latin typeface="Segoe UI" panose="020B0502040204020203" pitchFamily="34" charset="0"/>
            </a:endParaRPr>
          </a:p>
        </p:txBody>
      </p:sp>
      <p:sp>
        <p:nvSpPr>
          <p:cNvPr id="43" name="TextBox 42"/>
          <p:cNvSpPr txBox="1"/>
          <p:nvPr/>
        </p:nvSpPr>
        <p:spPr>
          <a:xfrm>
            <a:off x="645767" y="466301"/>
            <a:ext cx="9225167" cy="670512"/>
          </a:xfrm>
          <a:prstGeom prst="rect">
            <a:avLst/>
          </a:prstGeom>
          <a:noFill/>
        </p:spPr>
        <p:txBody>
          <a:bodyPr wrap="square" rtlCol="0">
            <a:spAutoFit/>
          </a:bodyPr>
          <a:lstStyle/>
          <a:p>
            <a:pPr defTabSz="932597">
              <a:defRPr/>
            </a:pPr>
            <a:r>
              <a:rPr lang="en-US" sz="3672" kern="0" dirty="0">
                <a:solidFill>
                  <a:srgbClr val="0A5BBA"/>
                </a:solidFill>
                <a:latin typeface="Segoe UI Light" panose="020B0502040204020203" pitchFamily="34" charset="0"/>
                <a:ea typeface="Segoe Pro Light"/>
                <a:cs typeface="Segoe UI Light" panose="020B0502040204020203" pitchFamily="34" charset="0"/>
              </a:rPr>
              <a:t>Advanced A</a:t>
            </a:r>
            <a:r>
              <a:rPr lang="en-US" sz="3672" kern="0" dirty="0" err="1">
                <a:solidFill>
                  <a:srgbClr val="0A5BBA"/>
                </a:solidFill>
                <a:latin typeface="Segoe UI Light" panose="020B0502040204020203" pitchFamily="34" charset="0"/>
                <a:ea typeface="Segoe Pro Light"/>
                <a:cs typeface="Segoe UI Light" panose="020B0502040204020203" pitchFamily="34" charset="0"/>
              </a:rPr>
              <a:t>nalytics</a:t>
            </a:r>
            <a:r>
              <a:rPr lang="en-US" sz="3672" kern="0" dirty="0">
                <a:solidFill>
                  <a:srgbClr val="0A5BBA"/>
                </a:solidFill>
                <a:latin typeface="Segoe UI Light" panose="020B0502040204020203" pitchFamily="34" charset="0"/>
                <a:ea typeface="Segoe Pro Light"/>
                <a:cs typeface="Segoe UI Light" panose="020B0502040204020203" pitchFamily="34" charset="0"/>
              </a:rPr>
              <a:t> Life Cycle</a:t>
            </a:r>
          </a:p>
        </p:txBody>
      </p:sp>
    </p:spTree>
    <p:extLst>
      <p:ext uri="{BB962C8B-B14F-4D97-AF65-F5344CB8AC3E}">
        <p14:creationId xmlns:p14="http://schemas.microsoft.com/office/powerpoint/2010/main" val="168723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35" presetClass="path" presetSubtype="0" decel="100000" fill="hold" grpId="1" nodeType="withEffect">
                                  <p:stCondLst>
                                    <p:cond delay="0"/>
                                  </p:stCondLst>
                                  <p:childTnLst>
                                    <p:animMotion origin="layout" path="M 0.04684 2.92329E-6 L 3.51545E-6 2.92329E-6 " pathEditMode="relative" rAng="0" ptsTypes="AA">
                                      <p:cBhvr>
                                        <p:cTn id="13" dur="500" fill="hold"/>
                                        <p:tgtEl>
                                          <p:spTgt spid="7"/>
                                        </p:tgtEl>
                                        <p:attrNameLst>
                                          <p:attrName>ppt_x</p:attrName>
                                          <p:attrName>ppt_y</p:attrName>
                                        </p:attrNameLst>
                                      </p:cBhvr>
                                      <p:rCtr x="-2349" y="0"/>
                                    </p:animMotion>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35" presetClass="path" presetSubtype="0" decel="100000" fill="hold" grpId="1" nodeType="withEffect">
                                  <p:stCondLst>
                                    <p:cond delay="0"/>
                                  </p:stCondLst>
                                  <p:childTnLst>
                                    <p:animMotion origin="layout" path="M 0.06255 3.38175E-6 L 5.10595E-7 3.38175E-6 " pathEditMode="relative" rAng="0" ptsTypes="AA">
                                      <p:cBhvr>
                                        <p:cTn id="18" dur="500" fill="hold"/>
                                        <p:tgtEl>
                                          <p:spTgt spid="6"/>
                                        </p:tgtEl>
                                        <p:attrNameLst>
                                          <p:attrName>ppt_x</p:attrName>
                                          <p:attrName>ppt_y</p:attrName>
                                        </p:attrNameLst>
                                      </p:cBhvr>
                                      <p:rCtr x="-3127" y="0"/>
                                    </p:animMotion>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35" presetClass="path" presetSubtype="0" decel="100000" fill="hold" grpId="1" nodeType="withEffect">
                                  <p:stCondLst>
                                    <p:cond delay="0"/>
                                  </p:stCondLst>
                                  <p:childTnLst>
                                    <p:animMotion origin="layout" path="M 0.06255 -3.21834E-6 L -3.76819E-6 -3.21834E-6 " pathEditMode="relative" rAng="0" ptsTypes="AA">
                                      <p:cBhvr>
                                        <p:cTn id="23" dur="500" fill="hold"/>
                                        <p:tgtEl>
                                          <p:spTgt spid="27"/>
                                        </p:tgtEl>
                                        <p:attrNameLst>
                                          <p:attrName>ppt_x</p:attrName>
                                          <p:attrName>ppt_y</p:attrName>
                                        </p:attrNameLst>
                                      </p:cBhvr>
                                      <p:rCtr x="-3127" y="0"/>
                                    </p:animMotion>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35" presetClass="path" presetSubtype="0" decel="100000" fill="hold" grpId="1" nodeType="withEffect">
                                  <p:stCondLst>
                                    <p:cond delay="0"/>
                                  </p:stCondLst>
                                  <p:childTnLst>
                                    <p:animMotion origin="layout" path="M 0.06255 2.92329E-6 L -8.55246E-7 2.92329E-6 " pathEditMode="relative" rAng="0" ptsTypes="AA">
                                      <p:cBhvr>
                                        <p:cTn id="28" dur="500" fill="hold"/>
                                        <p:tgtEl>
                                          <p:spTgt spid="28"/>
                                        </p:tgtEl>
                                        <p:attrNameLst>
                                          <p:attrName>ppt_x</p:attrName>
                                          <p:attrName>ppt_y</p:attrName>
                                        </p:attrNameLst>
                                      </p:cBhvr>
                                      <p:rCtr x="-3127" y="0"/>
                                    </p:animMotion>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35" presetClass="path" presetSubtype="0" decel="100000" fill="hold" grpId="1" nodeType="withEffect">
                                  <p:stCondLst>
                                    <p:cond delay="0"/>
                                  </p:stCondLst>
                                  <p:childTnLst>
                                    <p:animMotion origin="layout" path="M 0.06255 -4.10803E-6 L -1.84325E-6 -4.10803E-6 " pathEditMode="relative" rAng="0" ptsTypes="AA">
                                      <p:cBhvr>
                                        <p:cTn id="33" dur="500" fill="hold"/>
                                        <p:tgtEl>
                                          <p:spTgt spid="29"/>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animBg="1"/>
      <p:bldP spid="27" grpId="0"/>
      <p:bldP spid="27" grpId="1"/>
      <p:bldP spid="28" grpId="0"/>
      <p:bldP spid="28" grpId="1"/>
      <p:bldP spid="29" grpId="0"/>
      <p:bldP spid="2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5767" y="466301"/>
            <a:ext cx="9225167" cy="670512"/>
          </a:xfrm>
          <a:prstGeom prst="rect">
            <a:avLst/>
          </a:prstGeom>
          <a:noFill/>
        </p:spPr>
        <p:txBody>
          <a:bodyPr wrap="square" rtlCol="0">
            <a:spAutoFit/>
          </a:bodyPr>
          <a:lstStyle/>
          <a:p>
            <a:pPr defTabSz="932597">
              <a:defRPr/>
            </a:pPr>
            <a:r>
              <a:rPr lang="en-US" sz="3672" kern="0" dirty="0">
                <a:solidFill>
                  <a:schemeClr val="accent1"/>
                </a:solidFill>
                <a:latin typeface="Segoe UI Light" panose="020B0502040204020203" pitchFamily="34" charset="0"/>
                <a:ea typeface="Segoe Pro Light"/>
                <a:cs typeface="Segoe UI Light" panose="020B0502040204020203" pitchFamily="34" charset="0"/>
              </a:rPr>
              <a:t>Azure Advanced A</a:t>
            </a:r>
            <a:r>
              <a:rPr lang="en-US" sz="3672" kern="0" dirty="0" err="1">
                <a:solidFill>
                  <a:schemeClr val="accent1"/>
                </a:solidFill>
                <a:latin typeface="Segoe UI Light" panose="020B0502040204020203" pitchFamily="34" charset="0"/>
                <a:ea typeface="Segoe Pro Light"/>
                <a:cs typeface="Segoe UI Light" panose="020B0502040204020203" pitchFamily="34" charset="0"/>
              </a:rPr>
              <a:t>nalytics</a:t>
            </a:r>
            <a:endParaRPr lang="en-US" sz="3672" kern="0" dirty="0">
              <a:solidFill>
                <a:schemeClr val="accent1"/>
              </a:solidFill>
              <a:latin typeface="Segoe UI Light" panose="020B0502040204020203" pitchFamily="34" charset="0"/>
              <a:ea typeface="Segoe Pro Light"/>
              <a:cs typeface="Segoe UI Light" panose="020B0502040204020203" pitchFamily="34" charset="0"/>
            </a:endParaRPr>
          </a:p>
        </p:txBody>
      </p:sp>
      <p:grpSp>
        <p:nvGrpSpPr>
          <p:cNvPr id="5" name="Group 4"/>
          <p:cNvGrpSpPr/>
          <p:nvPr/>
        </p:nvGrpSpPr>
        <p:grpSpPr>
          <a:xfrm>
            <a:off x="10611207" y="2225506"/>
            <a:ext cx="472894" cy="2175897"/>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396236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8968" y="5112266"/>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7689" y="4963407"/>
            <a:ext cx="2292724" cy="1070499"/>
            <a:chOff x="8538017" y="4739224"/>
            <a:chExt cx="2293050" cy="107065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626448" cy="753083"/>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grpSp>
      </p:grpSp>
      <p:grpSp>
        <p:nvGrpSpPr>
          <p:cNvPr id="21" name="Group 20"/>
          <p:cNvGrpSpPr/>
          <p:nvPr/>
        </p:nvGrpSpPr>
        <p:grpSpPr>
          <a:xfrm>
            <a:off x="8537691" y="3816984"/>
            <a:ext cx="2153311" cy="1068627"/>
            <a:chOff x="8588043" y="3244461"/>
            <a:chExt cx="1626853" cy="1068778"/>
          </a:xfrm>
        </p:grpSpPr>
        <p:sp>
          <p:nvSpPr>
            <p:cNvPr id="22" name="Rectangle 21"/>
            <p:cNvSpPr/>
            <p:nvPr/>
          </p:nvSpPr>
          <p:spPr bwMode="auto">
            <a:xfrm>
              <a:off x="8588043" y="3244461"/>
              <a:ext cx="1620147" cy="1068778"/>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632"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3796492"/>
              <a:ext cx="1010277" cy="313817"/>
            </a:xfrm>
            <a:prstGeom prst="rect">
              <a:avLst/>
            </a:prstGeom>
          </p:spPr>
          <p:txBody>
            <a:bodyPr wrap="squar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3990981"/>
              <a:ext cx="825755"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3676097"/>
              <a:ext cx="269629" cy="255077"/>
              <a:chOff x="3248025" y="1189989"/>
              <a:chExt cx="5153661" cy="4875531"/>
            </a:xfrm>
            <a:solidFill>
              <a:schemeClr val="bg1"/>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02921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 name="Group 45"/>
          <p:cNvGrpSpPr/>
          <p:nvPr/>
        </p:nvGrpSpPr>
        <p:grpSpPr>
          <a:xfrm>
            <a:off x="8527586" y="2746934"/>
            <a:ext cx="2147549" cy="1005697"/>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060042" y="3459702"/>
              <a:ext cx="789187"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192" y="3481939"/>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7688" y="1646047"/>
            <a:ext cx="2137446" cy="1005697"/>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grpSp>
        <p:sp>
          <p:nvSpPr>
            <p:cNvPr id="53" name="Rectangle 52"/>
            <p:cNvSpPr/>
            <p:nvPr/>
          </p:nvSpPr>
          <p:spPr>
            <a:xfrm>
              <a:off x="9204619" y="2421304"/>
              <a:ext cx="837654"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08" y="1648764"/>
            <a:ext cx="2369810" cy="4319486"/>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526573"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694012"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414467"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Rectangle 77"/>
          <p:cNvSpPr/>
          <p:nvPr/>
        </p:nvSpPr>
        <p:spPr>
          <a:xfrm>
            <a:off x="402353" y="6057843"/>
            <a:ext cx="655051"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DATA</a:t>
            </a:r>
          </a:p>
        </p:txBody>
      </p:sp>
      <p:grpSp>
        <p:nvGrpSpPr>
          <p:cNvPr id="79" name="Group 78"/>
          <p:cNvGrpSpPr/>
          <p:nvPr/>
        </p:nvGrpSpPr>
        <p:grpSpPr>
          <a:xfrm>
            <a:off x="277074" y="1991022"/>
            <a:ext cx="1550926" cy="3833855"/>
            <a:chOff x="276231" y="2132701"/>
            <a:chExt cx="1551146" cy="3834399"/>
          </a:xfrm>
        </p:grpSpPr>
        <p:cxnSp>
          <p:nvCxnSpPr>
            <p:cNvPr id="80" name="Straight Connector 79"/>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4"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85" name="TextBox 84"/>
            <p:cNvSpPr txBox="1"/>
            <p:nvPr/>
          </p:nvSpPr>
          <p:spPr>
            <a:xfrm>
              <a:off x="290952" y="2519818"/>
              <a:ext cx="1239881"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86" name="TextBox 85"/>
            <p:cNvSpPr txBox="1"/>
            <p:nvPr/>
          </p:nvSpPr>
          <p:spPr>
            <a:xfrm>
              <a:off x="286638" y="4033285"/>
              <a:ext cx="1239881"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8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88" name="TextBox 87"/>
            <p:cNvSpPr txBox="1"/>
            <p:nvPr/>
          </p:nvSpPr>
          <p:spPr>
            <a:xfrm>
              <a:off x="276231" y="5332876"/>
              <a:ext cx="1551146"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89"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90" name="Rectangle 89"/>
          <p:cNvSpPr/>
          <p:nvPr/>
        </p:nvSpPr>
        <p:spPr>
          <a:xfrm>
            <a:off x="5226276" y="6057843"/>
            <a:ext cx="1435906"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INTELLIGENCE</a:t>
            </a:r>
          </a:p>
        </p:txBody>
      </p:sp>
      <p:sp>
        <p:nvSpPr>
          <p:cNvPr id="91" name="Right Arrow 90"/>
          <p:cNvSpPr/>
          <p:nvPr/>
        </p:nvSpPr>
        <p:spPr bwMode="auto">
          <a:xfrm>
            <a:off x="1755900" y="6097280"/>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11133625" y="6057843"/>
            <a:ext cx="894369"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ACTION</a:t>
            </a:r>
          </a:p>
        </p:txBody>
      </p:sp>
      <p:grpSp>
        <p:nvGrpSpPr>
          <p:cNvPr id="93" name="Group 92"/>
          <p:cNvGrpSpPr/>
          <p:nvPr/>
        </p:nvGrpSpPr>
        <p:grpSpPr>
          <a:xfrm>
            <a:off x="10919721" y="2934363"/>
            <a:ext cx="1239706" cy="1061190"/>
            <a:chOff x="10920388" y="2780901"/>
            <a:chExt cx="1239881" cy="1061341"/>
          </a:xfrm>
        </p:grpSpPr>
        <p:grpSp>
          <p:nvGrpSpPr>
            <p:cNvPr id="94" name="Group 93"/>
            <p:cNvGrpSpPr/>
            <p:nvPr/>
          </p:nvGrpSpPr>
          <p:grpSpPr>
            <a:xfrm>
              <a:off x="11311238" y="2780901"/>
              <a:ext cx="458181" cy="590870"/>
              <a:chOff x="8824650" y="2294433"/>
              <a:chExt cx="368737" cy="475523"/>
            </a:xfrm>
          </p:grpSpPr>
          <p:sp>
            <p:nvSpPr>
              <p:cNvPr id="96"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97"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95" name="TextBox 94"/>
            <p:cNvSpPr txBox="1"/>
            <p:nvPr/>
          </p:nvSpPr>
          <p:spPr>
            <a:xfrm>
              <a:off x="10920388" y="3380620"/>
              <a:ext cx="1239881" cy="461622"/>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98" name="Group 97"/>
          <p:cNvGrpSpPr/>
          <p:nvPr/>
        </p:nvGrpSpPr>
        <p:grpSpPr>
          <a:xfrm>
            <a:off x="11084101" y="4710822"/>
            <a:ext cx="1076895" cy="1273698"/>
            <a:chOff x="11084791" y="4760710"/>
            <a:chExt cx="1077047" cy="1369320"/>
          </a:xfrm>
        </p:grpSpPr>
        <p:grpSp>
          <p:nvGrpSpPr>
            <p:cNvPr id="99" name="Group 98"/>
            <p:cNvGrpSpPr/>
            <p:nvPr/>
          </p:nvGrpSpPr>
          <p:grpSpPr>
            <a:xfrm>
              <a:off x="11311897" y="4760710"/>
              <a:ext cx="503712" cy="783392"/>
              <a:chOff x="8597110" y="4718972"/>
              <a:chExt cx="361215" cy="561776"/>
            </a:xfrm>
          </p:grpSpPr>
          <p:sp>
            <p:nvSpPr>
              <p:cNvPr id="101"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02"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03"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100" name="TextBox 99"/>
            <p:cNvSpPr txBox="1"/>
            <p:nvPr/>
          </p:nvSpPr>
          <p:spPr>
            <a:xfrm>
              <a:off x="11084791" y="5455396"/>
              <a:ext cx="1077047" cy="67463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104" name="Right Arrow 103"/>
          <p:cNvSpPr/>
          <p:nvPr/>
        </p:nvSpPr>
        <p:spPr bwMode="auto">
          <a:xfrm>
            <a:off x="6784633" y="6097280"/>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itle 1"/>
          <p:cNvSpPr txBox="1">
            <a:spLocks/>
          </p:cNvSpPr>
          <p:nvPr/>
        </p:nvSpPr>
        <p:spPr>
          <a:xfrm>
            <a:off x="204386" y="183525"/>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99" dirty="0">
              <a:solidFill>
                <a:schemeClr val="accent5">
                  <a:lumMod val="60000"/>
                  <a:lumOff val="40000"/>
                </a:schemeClr>
              </a:solidFill>
            </a:endParaRPr>
          </a:p>
        </p:txBody>
      </p:sp>
      <p:grpSp>
        <p:nvGrpSpPr>
          <p:cNvPr id="106" name="Group 105"/>
          <p:cNvGrpSpPr/>
          <p:nvPr/>
        </p:nvGrpSpPr>
        <p:grpSpPr>
          <a:xfrm>
            <a:off x="4015681" y="1648764"/>
            <a:ext cx="2374412" cy="4319486"/>
            <a:chOff x="4015367" y="1790395"/>
            <a:chExt cx="2374749" cy="4320099"/>
          </a:xfrm>
        </p:grpSpPr>
        <p:grpSp>
          <p:nvGrpSpPr>
            <p:cNvPr id="107" name="Group 106"/>
            <p:cNvGrpSpPr/>
            <p:nvPr/>
          </p:nvGrpSpPr>
          <p:grpSpPr>
            <a:xfrm>
              <a:off x="4015367" y="1790395"/>
              <a:ext cx="2374749" cy="4320099"/>
              <a:chOff x="4015367" y="1790395"/>
              <a:chExt cx="2374749" cy="4320099"/>
            </a:xfrm>
            <a:solidFill>
              <a:srgbClr val="0078D7"/>
            </a:solidFill>
          </p:grpSpPr>
          <p:sp>
            <p:nvSpPr>
              <p:cNvPr id="109" name="Rectangle 108"/>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10"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1" name="Rounded Rectangle 110"/>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a:xfrm>
                <a:off x="4508069" y="3352325"/>
                <a:ext cx="924447" cy="533451"/>
              </a:xfrm>
              <a:prstGeom prst="rect">
                <a:avLst/>
              </a:prstGeom>
              <a:grpFill/>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399" dirty="0">
                  <a:gradFill>
                    <a:gsLst>
                      <a:gs pos="0">
                        <a:srgbClr val="FFFFFF"/>
                      </a:gs>
                      <a:gs pos="100000">
                        <a:srgbClr val="FFFFFF"/>
                      </a:gs>
                    </a:gsLst>
                    <a:lin ang="5400000" scaled="0"/>
                  </a:gradFill>
                </a:endParaRPr>
              </a:p>
            </p:txBody>
          </p:sp>
          <p:sp>
            <p:nvSpPr>
              <p:cNvPr id="129" name="Rectangle 128"/>
              <p:cNvSpPr/>
              <p:nvPr/>
            </p:nvSpPr>
            <p:spPr>
              <a:xfrm>
                <a:off x="4489683" y="4446182"/>
                <a:ext cx="1553390" cy="502055"/>
              </a:xfrm>
              <a:prstGeom prst="rect">
                <a:avLst/>
              </a:prstGeom>
              <a:grpFill/>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99" dirty="0">
                  <a:gradFill>
                    <a:gsLst>
                      <a:gs pos="0">
                        <a:srgbClr val="FFFFFF"/>
                      </a:gs>
                      <a:gs pos="100000">
                        <a:srgbClr val="FFFFFF"/>
                      </a:gs>
                    </a:gsLst>
                    <a:lin ang="5400000" scaled="0"/>
                  </a:gradFill>
                </a:endParaRPr>
              </a:p>
            </p:txBody>
          </p:sp>
          <p:grpSp>
            <p:nvGrpSpPr>
              <p:cNvPr id="130" name="Group 129"/>
              <p:cNvGrpSpPr/>
              <p:nvPr/>
            </p:nvGrpSpPr>
            <p:grpSpPr>
              <a:xfrm>
                <a:off x="6094873" y="5254390"/>
                <a:ext cx="295243" cy="853675"/>
                <a:chOff x="3832324" y="5254390"/>
                <a:chExt cx="295243" cy="853675"/>
              </a:xfrm>
              <a:grpFill/>
            </p:grpSpPr>
            <p:sp>
              <p:nvSpPr>
                <p:cNvPr id="131" name="Isosceles Triangle 130"/>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Isosceles Triangle 131"/>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8" name="Picture 107"/>
            <p:cNvPicPr>
              <a:picLocks noChangeAspect="1"/>
            </p:cNvPicPr>
            <p:nvPr/>
          </p:nvPicPr>
          <p:blipFill>
            <a:blip r:embed="rId8"/>
            <a:stretch>
              <a:fillRect/>
            </a:stretch>
          </p:blipFill>
          <p:spPr>
            <a:xfrm>
              <a:off x="4091758" y="3387250"/>
              <a:ext cx="402371" cy="438950"/>
            </a:xfrm>
            <a:prstGeom prst="rect">
              <a:avLst/>
            </a:prstGeom>
          </p:spPr>
        </p:pic>
      </p:grpSp>
      <p:grpSp>
        <p:nvGrpSpPr>
          <p:cNvPr id="133" name="Group 132"/>
          <p:cNvGrpSpPr/>
          <p:nvPr/>
        </p:nvGrpSpPr>
        <p:grpSpPr>
          <a:xfrm>
            <a:off x="1755900" y="1648764"/>
            <a:ext cx="2371965" cy="4319486"/>
            <a:chOff x="1755266" y="1790395"/>
            <a:chExt cx="2372301" cy="4320099"/>
          </a:xfrm>
        </p:grpSpPr>
        <p:grpSp>
          <p:nvGrpSpPr>
            <p:cNvPr id="134" name="Group 133"/>
            <p:cNvGrpSpPr/>
            <p:nvPr/>
          </p:nvGrpSpPr>
          <p:grpSpPr>
            <a:xfrm>
              <a:off x="1755266" y="1790395"/>
              <a:ext cx="2372301" cy="4320099"/>
              <a:chOff x="1755266" y="1790395"/>
              <a:chExt cx="2372301" cy="4320099"/>
            </a:xfrm>
          </p:grpSpPr>
          <p:sp>
            <p:nvSpPr>
              <p:cNvPr id="137" name="Rectangle 136"/>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8" name="Picture 1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p:spPr>
          </p:pic>
          <p:sp>
            <p:nvSpPr>
              <p:cNvPr id="139" name="Freeform 30"/>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a:defRPr/>
                </a:pPr>
                <a:endParaRPr lang="en-US" sz="1836" kern="0" dirty="0">
                  <a:solidFill>
                    <a:srgbClr val="000000"/>
                  </a:solidFill>
                  <a:ea typeface="MS PGothic" charset="0"/>
                </a:endParaRPr>
              </a:p>
            </p:txBody>
          </p:sp>
          <p:pic>
            <p:nvPicPr>
              <p:cNvPr id="140" name="Picture 1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p:spPr>
          </p:pic>
          <p:sp>
            <p:nvSpPr>
              <p:cNvPr id="141" name="Rectangle 140"/>
              <p:cNvSpPr/>
              <p:nvPr/>
            </p:nvSpPr>
            <p:spPr>
              <a:xfrm>
                <a:off x="2295424" y="3421401"/>
                <a:ext cx="1178025"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399" dirty="0">
                  <a:gradFill>
                    <a:gsLst>
                      <a:gs pos="0">
                        <a:srgbClr val="FFFFFF"/>
                      </a:gs>
                      <a:gs pos="100000">
                        <a:srgbClr val="FFFFFF"/>
                      </a:gs>
                    </a:gsLst>
                    <a:lin ang="5400000" scaled="0"/>
                  </a:gradFill>
                </a:endParaRPr>
              </a:p>
            </p:txBody>
          </p:sp>
          <p:sp>
            <p:nvSpPr>
              <p:cNvPr id="142" name="Rectangle 141"/>
              <p:cNvSpPr/>
              <p:nvPr/>
            </p:nvSpPr>
            <p:spPr>
              <a:xfrm>
                <a:off x="2295424" y="4284667"/>
                <a:ext cx="1164878"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399" dirty="0">
                  <a:gradFill>
                    <a:gsLst>
                      <a:gs pos="0">
                        <a:srgbClr val="FFFFFF"/>
                      </a:gs>
                      <a:gs pos="100000">
                        <a:srgbClr val="FFFFFF"/>
                      </a:gs>
                    </a:gsLst>
                    <a:lin ang="5400000" scaled="0"/>
                  </a:gradFill>
                </a:endParaRPr>
              </a:p>
            </p:txBody>
          </p:sp>
          <p:sp>
            <p:nvSpPr>
              <p:cNvPr id="143" name="Rectangle 142"/>
              <p:cNvSpPr/>
              <p:nvPr/>
            </p:nvSpPr>
            <p:spPr>
              <a:xfrm>
                <a:off x="2293004" y="5169232"/>
                <a:ext cx="966306"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399" dirty="0">
                  <a:gradFill>
                    <a:gsLst>
                      <a:gs pos="0">
                        <a:srgbClr val="FFFFFF"/>
                      </a:gs>
                      <a:gs pos="100000">
                        <a:srgbClr val="FFFFFF"/>
                      </a:gs>
                    </a:gsLst>
                    <a:lin ang="5400000" scaled="0"/>
                  </a:gradFill>
                </a:endParaRPr>
              </a:p>
            </p:txBody>
          </p:sp>
          <p:grpSp>
            <p:nvGrpSpPr>
              <p:cNvPr id="144" name="Group 143"/>
              <p:cNvGrpSpPr/>
              <p:nvPr/>
            </p:nvGrpSpPr>
            <p:grpSpPr>
              <a:xfrm>
                <a:off x="3832324" y="5254390"/>
                <a:ext cx="295243" cy="853675"/>
                <a:chOff x="3832324" y="5254390"/>
                <a:chExt cx="295243" cy="853675"/>
              </a:xfrm>
            </p:grpSpPr>
            <p:sp>
              <p:nvSpPr>
                <p:cNvPr id="145" name="Isosceles Triangle 14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Isosceles Triangle 145"/>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5" name="Freeform 539"/>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36" name="Rectangle 135"/>
            <p:cNvSpPr/>
            <p:nvPr/>
          </p:nvSpPr>
          <p:spPr>
            <a:xfrm>
              <a:off x="2356055" y="2560218"/>
              <a:ext cx="763483"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399"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8994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500"/>
                                        <p:tgtEl>
                                          <p:spTgt spid="98"/>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220D-D5A0-45C6-847F-8B3C999DABAD}"/>
              </a:ext>
            </a:extLst>
          </p:cNvPr>
          <p:cNvSpPr>
            <a:spLocks noGrp="1"/>
          </p:cNvSpPr>
          <p:nvPr>
            <p:ph type="title"/>
          </p:nvPr>
        </p:nvSpPr>
        <p:spPr>
          <a:xfrm>
            <a:off x="274638" y="2125662"/>
            <a:ext cx="11887200" cy="2179058"/>
          </a:xfrm>
        </p:spPr>
        <p:txBody>
          <a:bodyPr/>
          <a:lstStyle/>
          <a:p>
            <a:r>
              <a:rPr lang="en-US" dirty="0"/>
              <a:t>Introduction to Azure Cloud Concepts and Tools</a:t>
            </a:r>
          </a:p>
        </p:txBody>
      </p:sp>
    </p:spTree>
    <p:extLst>
      <p:ext uri="{BB962C8B-B14F-4D97-AF65-F5344CB8AC3E}">
        <p14:creationId xmlns:p14="http://schemas.microsoft.com/office/powerpoint/2010/main" val="3071467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 name="Diagram 2"/>
          <p:cNvGraphicFramePr/>
          <p:nvPr>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Overview of Cloud Analytics </a:t>
            </a:r>
          </a:p>
        </p:txBody>
      </p:sp>
      <p:sp>
        <p:nvSpPr>
          <p:cNvPr id="7" name="TextBox 6"/>
          <p:cNvSpPr txBox="1"/>
          <p:nvPr/>
        </p:nvSpPr>
        <p:spPr>
          <a:xfrm>
            <a:off x="5385390" y="1058862"/>
            <a:ext cx="7051085" cy="616476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latin typeface="+mj-lt"/>
              </a:rPr>
              <a:t>Basic Services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3"/>
              </a:rPr>
              <a:t>Azure Data Factory</a:t>
            </a:r>
            <a:r>
              <a:rPr lang="en-US" sz="2400" dirty="0">
                <a:gradFill>
                  <a:gsLst>
                    <a:gs pos="1250">
                      <a:schemeClr val="tx1"/>
                    </a:gs>
                    <a:gs pos="100000">
                      <a:schemeClr val="tx1"/>
                    </a:gs>
                  </a:gsLst>
                  <a:lin ang="5400000" scaled="0"/>
                </a:gradFill>
              </a:rPr>
              <a:t> to build pipelines and collect and orchestrate data from the services you use for easier analysis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Data Catalog</a:t>
            </a:r>
            <a:r>
              <a:rPr lang="en-US" sz="2400" dirty="0">
                <a:gradFill>
                  <a:gsLst>
                    <a:gs pos="1250">
                      <a:schemeClr val="tx1"/>
                    </a:gs>
                    <a:gs pos="100000">
                      <a:schemeClr val="tx1"/>
                    </a:gs>
                  </a:gsLst>
                  <a:lin ang="5400000" scaled="0"/>
                </a:gradFill>
              </a:rPr>
              <a:t> to effectively manage data sources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Store and manage structured data using </a:t>
            </a:r>
            <a:r>
              <a:rPr lang="en-US" sz="2400" dirty="0">
                <a:gradFill>
                  <a:gsLst>
                    <a:gs pos="1250">
                      <a:schemeClr val="tx1"/>
                    </a:gs>
                    <a:gs pos="100000">
                      <a:schemeClr val="tx1"/>
                    </a:gs>
                  </a:gsLst>
                  <a:lin ang="5400000" scaled="0"/>
                </a:gradFill>
                <a:hlinkClick r:id="rId5"/>
              </a:rPr>
              <a:t>Azure SQL Data Warehouse</a:t>
            </a:r>
            <a:r>
              <a:rPr lang="en-US" sz="2400" dirty="0">
                <a:gradFill>
                  <a:gsLst>
                    <a:gs pos="1250">
                      <a:schemeClr val="tx1"/>
                    </a:gs>
                    <a:gs pos="100000">
                      <a:schemeClr val="tx1"/>
                    </a:gs>
                  </a:gsLst>
                  <a:lin ang="5400000" scaled="0"/>
                </a:gradFill>
              </a:rPr>
              <a:t> that elastically scales with massively parallel processing</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Implement a hyper-scale repository with no file size limits for unstructured data using </a:t>
            </a:r>
            <a:r>
              <a:rPr lang="en-US" sz="2400" dirty="0">
                <a:gradFill>
                  <a:gsLst>
                    <a:gs pos="1250">
                      <a:schemeClr val="tx1"/>
                    </a:gs>
                    <a:gs pos="100000">
                      <a:schemeClr val="tx1"/>
                    </a:gs>
                  </a:gsLst>
                  <a:lin ang="5400000" scaled="0"/>
                </a:gradFill>
                <a:hlinkClick r:id="rId6"/>
              </a:rPr>
              <a:t>Azure Data Lake Store</a:t>
            </a:r>
            <a:r>
              <a:rPr lang="en-US" sz="2400" dirty="0">
                <a:gradFill>
                  <a:gsLst>
                    <a:gs pos="1250">
                      <a:schemeClr val="tx1"/>
                    </a:gs>
                    <a:gs pos="100000">
                      <a:schemeClr val="tx1"/>
                    </a:gs>
                  </a:gsLst>
                  <a:lin ang="5400000" scaled="0"/>
                </a:gradFill>
              </a:rPr>
              <a:t> to attain massive throughput and analytic performance</a:t>
            </a:r>
          </a:p>
          <a:p>
            <a:pPr marL="571500" indent="-571500">
              <a:lnSpc>
                <a:spcPct val="90000"/>
              </a:lnSpc>
              <a:spcAft>
                <a:spcPts val="600"/>
              </a:spcAft>
              <a:buFont typeface="Arial" panose="020B0604020202020204" pitchFamily="34" charset="0"/>
              <a:buChar char="•"/>
            </a:pPr>
            <a:endParaRPr lang="en-US" sz="2400" dirty="0">
              <a:gradFill>
                <a:gsLst>
                  <a:gs pos="1250">
                    <a:schemeClr val="tx1"/>
                  </a:gs>
                  <a:gs pos="100000">
                    <a:schemeClr val="tx1"/>
                  </a:gs>
                </a:gsLst>
                <a:lin ang="5400000" scaled="0"/>
              </a:gradFill>
            </a:endParaRPr>
          </a:p>
        </p:txBody>
      </p:sp>
      <p:pic>
        <p:nvPicPr>
          <p:cNvPr id="3" name="Picture 2"/>
          <p:cNvPicPr>
            <a:picLocks noChangeAspect="1"/>
          </p:cNvPicPr>
          <p:nvPr/>
        </p:nvPicPr>
        <p:blipFill>
          <a:blip r:embed="rId7"/>
          <a:stretch>
            <a:fillRect/>
          </a:stretch>
        </p:blipFill>
        <p:spPr>
          <a:xfrm>
            <a:off x="481877" y="1148442"/>
            <a:ext cx="4778006" cy="6994525"/>
          </a:xfrm>
          <a:prstGeom prst="rect">
            <a:avLst/>
          </a:prstGeom>
        </p:spPr>
      </p:pic>
    </p:spTree>
    <p:extLst>
      <p:ext uri="{BB962C8B-B14F-4D97-AF65-F5344CB8AC3E}">
        <p14:creationId xmlns:p14="http://schemas.microsoft.com/office/powerpoint/2010/main" val="206950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Cloud Analytics </a:t>
            </a:r>
          </a:p>
        </p:txBody>
      </p:sp>
      <p:sp>
        <p:nvSpPr>
          <p:cNvPr id="7" name="TextBox 6"/>
          <p:cNvSpPr txBox="1"/>
          <p:nvPr/>
        </p:nvSpPr>
        <p:spPr>
          <a:xfrm>
            <a:off x="5532438" y="1351713"/>
            <a:ext cx="6781800" cy="401648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latin typeface="+mj-lt"/>
              </a:rPr>
              <a:t>Basic Services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p:txBody>
      </p:sp>
      <p:pic>
        <p:nvPicPr>
          <p:cNvPr id="3" name="Picture 2"/>
          <p:cNvPicPr>
            <a:picLocks noChangeAspect="1"/>
          </p:cNvPicPr>
          <p:nvPr/>
        </p:nvPicPr>
        <p:blipFill rotWithShape="1">
          <a:blip r:embed="rId6"/>
          <a:srcRect b="17340"/>
          <a:stretch/>
        </p:blipFill>
        <p:spPr>
          <a:xfrm>
            <a:off x="457486" y="1212850"/>
            <a:ext cx="4815902" cy="5781676"/>
          </a:xfrm>
          <a:prstGeom prst="rect">
            <a:avLst/>
          </a:prstGeom>
        </p:spPr>
      </p:pic>
    </p:spTree>
    <p:extLst>
      <p:ext uri="{BB962C8B-B14F-4D97-AF65-F5344CB8AC3E}">
        <p14:creationId xmlns:p14="http://schemas.microsoft.com/office/powerpoint/2010/main" val="298311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Overview of Cloud Analytics </a:t>
            </a:r>
          </a:p>
        </p:txBody>
      </p:sp>
      <p:pic>
        <p:nvPicPr>
          <p:cNvPr id="5" name="Picture 4"/>
          <p:cNvPicPr>
            <a:picLocks noChangeAspect="1"/>
          </p:cNvPicPr>
          <p:nvPr/>
        </p:nvPicPr>
        <p:blipFill rotWithShape="1">
          <a:blip r:embed="rId3"/>
          <a:srcRect b="17340"/>
          <a:stretch/>
        </p:blipFill>
        <p:spPr>
          <a:xfrm>
            <a:off x="480494" y="1212850"/>
            <a:ext cx="4822436" cy="5781676"/>
          </a:xfrm>
          <a:prstGeom prst="rect">
            <a:avLst/>
          </a:prstGeom>
        </p:spPr>
      </p:pic>
      <p:sp>
        <p:nvSpPr>
          <p:cNvPr id="6" name="TextBox 5"/>
          <p:cNvSpPr txBox="1"/>
          <p:nvPr/>
        </p:nvSpPr>
        <p:spPr>
          <a:xfrm>
            <a:off x="5532438" y="1351713"/>
            <a:ext cx="6781800" cy="335168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rPr>
              <a:t>Basic Services </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Event Hubs</a:t>
            </a:r>
            <a:r>
              <a:rPr lang="en-US" sz="2400" dirty="0">
                <a:gradFill>
                  <a:gsLst>
                    <a:gs pos="1250">
                      <a:schemeClr val="tx1"/>
                    </a:gs>
                    <a:gs pos="100000">
                      <a:schemeClr val="tx1"/>
                    </a:gs>
                  </a:gsLst>
                  <a:lin ang="5400000" scaled="0"/>
                </a:gradFill>
              </a:rPr>
              <a:t> to provide a staging area for incoming streaming data.</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Stream Analytics</a:t>
            </a:r>
            <a:r>
              <a:rPr lang="en-US" sz="2400" dirty="0">
                <a:gradFill>
                  <a:gsLst>
                    <a:gs pos="1250">
                      <a:schemeClr val="tx1"/>
                    </a:gs>
                    <a:gs pos="100000">
                      <a:schemeClr val="tx1"/>
                    </a:gs>
                  </a:gsLst>
                  <a:lin ang="5400000" scaled="0"/>
                </a:gradFill>
              </a:rPr>
              <a:t>.</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u="sng" dirty="0" err="1">
                <a:solidFill>
                  <a:schemeClr val="accent3"/>
                </a:solidFill>
                <a:hlinkClick r:id="rId6"/>
              </a:rPr>
              <a:t>IoT</a:t>
            </a:r>
            <a:r>
              <a:rPr lang="en-US" sz="2400" u="sng" dirty="0">
                <a:solidFill>
                  <a:schemeClr val="accent3"/>
                </a:solidFill>
                <a:hlinkClick r:id="rId6"/>
              </a:rPr>
              <a:t> Hub</a:t>
            </a:r>
            <a:r>
              <a:rPr lang="en-US" sz="2400" dirty="0">
                <a:gradFill>
                  <a:gsLst>
                    <a:gs pos="1250">
                      <a:schemeClr val="tx1"/>
                    </a:gs>
                    <a:gs pos="100000">
                      <a:schemeClr val="tx1"/>
                    </a:gs>
                  </a:gsLst>
                  <a:lin ang="5400000" scaled="0"/>
                </a:gradFill>
              </a:rPr>
              <a:t> to connect, monitor and manage </a:t>
            </a:r>
            <a:r>
              <a:rPr lang="en-US" sz="2400" dirty="0" err="1">
                <a:gradFill>
                  <a:gsLst>
                    <a:gs pos="1250">
                      <a:schemeClr val="tx1"/>
                    </a:gs>
                    <a:gs pos="100000">
                      <a:schemeClr val="tx1"/>
                    </a:gs>
                  </a:gsLst>
                  <a:lin ang="5400000" scaled="0"/>
                </a:gradFill>
              </a:rPr>
              <a:t>IoT</a:t>
            </a:r>
            <a:r>
              <a:rPr lang="en-US" sz="2400" dirty="0">
                <a:gradFill>
                  <a:gsLst>
                    <a:gs pos="1250">
                      <a:schemeClr val="tx1"/>
                    </a:gs>
                    <a:gs pos="100000">
                      <a:schemeClr val="tx1"/>
                    </a:gs>
                  </a:gsLst>
                  <a:lin ang="5400000" scaled="0"/>
                </a:gradFill>
              </a:rPr>
              <a:t> Devices</a:t>
            </a:r>
          </a:p>
        </p:txBody>
      </p:sp>
    </p:spTree>
    <p:extLst>
      <p:ext uri="{BB962C8B-B14F-4D97-AF65-F5344CB8AC3E}">
        <p14:creationId xmlns:p14="http://schemas.microsoft.com/office/powerpoint/2010/main" val="82361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949047"/>
          </a:xfrm>
        </p:spPr>
        <p:txBody>
          <a:bodyPr/>
          <a:lstStyle/>
          <a:p>
            <a:r>
              <a:rPr lang="en-GB" dirty="0"/>
              <a:t>Web interface to administer most resources (but not all)</a:t>
            </a:r>
          </a:p>
          <a:p>
            <a:r>
              <a:rPr lang="en-GB" dirty="0"/>
              <a:t>Access, deploy, configure, monitor</a:t>
            </a:r>
          </a:p>
          <a:p>
            <a:r>
              <a:rPr lang="en-US" dirty="0">
                <a:hlinkClick r:id="rId3"/>
              </a:rPr>
              <a:t>https://portal.azure.com</a:t>
            </a:r>
            <a:endParaRPr lang="en-US" dirty="0"/>
          </a:p>
          <a:p>
            <a:endParaRPr lang="en-GB" dirty="0"/>
          </a:p>
          <a:p>
            <a:endParaRPr lang="en-GB" dirty="0"/>
          </a:p>
          <a:p>
            <a:endParaRPr lang="en-GB" dirty="0"/>
          </a:p>
          <a:p>
            <a:pPr marL="0" indent="0">
              <a:buNone/>
            </a:pPr>
            <a:endParaRPr lang="en-GB" dirty="0"/>
          </a:p>
          <a:p>
            <a:endParaRPr lang="en-US" dirty="0"/>
          </a:p>
        </p:txBody>
      </p:sp>
      <p:sp>
        <p:nvSpPr>
          <p:cNvPr id="2" name="Title 1"/>
          <p:cNvSpPr>
            <a:spLocks noGrp="1"/>
          </p:cNvSpPr>
          <p:nvPr>
            <p:ph type="title"/>
          </p:nvPr>
        </p:nvSpPr>
        <p:spPr/>
        <p:txBody>
          <a:bodyPr/>
          <a:lstStyle/>
          <a:p>
            <a:r>
              <a:rPr lang="en-US">
                <a:solidFill>
                  <a:schemeClr val="accent3"/>
                </a:solidFill>
              </a:rPr>
              <a:t>Overview of Azure Management Portal</a:t>
            </a:r>
          </a:p>
        </p:txBody>
      </p:sp>
      <p:pic>
        <p:nvPicPr>
          <p:cNvPr id="5" name="Picture 4"/>
          <p:cNvPicPr>
            <a:picLocks noChangeAspect="1"/>
          </p:cNvPicPr>
          <p:nvPr/>
        </p:nvPicPr>
        <p:blipFill>
          <a:blip r:embed="rId4"/>
          <a:stretch>
            <a:fillRect/>
          </a:stretch>
        </p:blipFill>
        <p:spPr>
          <a:xfrm>
            <a:off x="2753859" y="3263053"/>
            <a:ext cx="6928757" cy="3659494"/>
          </a:xfrm>
          <a:prstGeom prst="rect">
            <a:avLst/>
          </a:prstGeom>
        </p:spPr>
      </p:pic>
    </p:spTree>
    <p:extLst>
      <p:ext uri="{BB962C8B-B14F-4D97-AF65-F5344CB8AC3E}">
        <p14:creationId xmlns:p14="http://schemas.microsoft.com/office/powerpoint/2010/main" val="397844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49"/>
            <a:ext cx="11887199" cy="4702826"/>
          </a:xfrm>
        </p:spPr>
        <p:txBody>
          <a:bodyPr/>
          <a:lstStyle/>
          <a:p>
            <a:pPr marL="291436" indent="-291436">
              <a:spcBef>
                <a:spcPts val="612"/>
              </a:spcBef>
            </a:pPr>
            <a:r>
              <a:rPr lang="en-US" dirty="0"/>
              <a:t>A unit of management</a:t>
            </a:r>
          </a:p>
          <a:p>
            <a:pPr marL="291436" indent="-291436">
              <a:spcBef>
                <a:spcPts val="612"/>
              </a:spcBef>
            </a:pPr>
            <a:r>
              <a:rPr lang="en-US" dirty="0"/>
              <a:t>Application Lifecycle Containment – Deployment, update, delete and status</a:t>
            </a:r>
          </a:p>
          <a:p>
            <a:pPr marL="291436" indent="-291436">
              <a:spcBef>
                <a:spcPts val="612"/>
              </a:spcBef>
            </a:pPr>
            <a:r>
              <a:rPr lang="en-US" dirty="0"/>
              <a:t>Declarative solution for Deployment – “Config as Code”</a:t>
            </a:r>
          </a:p>
          <a:p>
            <a:pPr marL="291436" indent="-291436">
              <a:spcBef>
                <a:spcPts val="612"/>
              </a:spcBef>
            </a:pPr>
            <a:r>
              <a:rPr lang="en-US" dirty="0"/>
              <a:t>Consistent Management Layer</a:t>
            </a:r>
          </a:p>
          <a:p>
            <a:pPr marL="291436" indent="-291436">
              <a:spcBef>
                <a:spcPts val="612"/>
              </a:spcBef>
            </a:pPr>
            <a:r>
              <a:rPr lang="en-US" dirty="0"/>
              <a:t>Access Control – Scope for RBAC permissions</a:t>
            </a:r>
          </a:p>
          <a:p>
            <a:endParaRPr lang="en-US" dirty="0"/>
          </a:p>
          <a:p>
            <a:endParaRPr lang="en-US" dirty="0"/>
          </a:p>
        </p:txBody>
      </p:sp>
      <p:sp>
        <p:nvSpPr>
          <p:cNvPr id="2" name="Title 1"/>
          <p:cNvSpPr>
            <a:spLocks noGrp="1"/>
          </p:cNvSpPr>
          <p:nvPr>
            <p:ph type="title"/>
          </p:nvPr>
        </p:nvSpPr>
        <p:spPr/>
        <p:txBody>
          <a:bodyPr/>
          <a:lstStyle/>
          <a:p>
            <a:r>
              <a:rPr lang="en-US" dirty="0">
                <a:solidFill>
                  <a:schemeClr val="accent3"/>
                </a:solidFill>
              </a:rPr>
              <a:t>Resource Groups</a:t>
            </a:r>
          </a:p>
        </p:txBody>
      </p:sp>
    </p:spTree>
    <p:extLst>
      <p:ext uri="{BB962C8B-B14F-4D97-AF65-F5344CB8AC3E}">
        <p14:creationId xmlns:p14="http://schemas.microsoft.com/office/powerpoint/2010/main" val="17261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657407" y="1081902"/>
            <a:ext cx="5046030" cy="4819387"/>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RESOU</a:t>
              </a:r>
              <a:endParaRPr lang="en-US" altLang="en-US" sz="1836">
                <a:solidFill>
                  <a:srgbClr val="FFFFFF"/>
                </a:soli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FFFFFF"/>
                </a:soli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CE G</a:t>
              </a:r>
              <a:endParaRPr lang="en-US" altLang="en-US" sz="1836">
                <a:solidFill>
                  <a:srgbClr val="FFFFFF"/>
                </a:soli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FFFFFF"/>
                </a:soli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OUP</a:t>
              </a:r>
              <a:endParaRPr lang="en-US" altLang="en-US" sz="1836">
                <a:solidFill>
                  <a:srgbClr val="FFFFFF"/>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grpSp>
      <p:sp>
        <p:nvSpPr>
          <p:cNvPr id="110" name="Subtitle 2"/>
          <p:cNvSpPr txBox="1">
            <a:spLocks/>
          </p:cNvSpPr>
          <p:nvPr/>
        </p:nvSpPr>
        <p:spPr>
          <a:xfrm>
            <a:off x="6556584" y="1533043"/>
            <a:ext cx="5179560" cy="3133751"/>
          </a:xfrm>
          <a:prstGeom prst="rect">
            <a:avLst/>
          </a:prstGeom>
        </p:spPr>
        <p:txBody>
          <a:bodyPr vert="horz" wrap="square" lIns="149196" tIns="93247" rIns="149196" bIns="93247" rtlCol="0">
            <a:normAutofit fontScale="92500"/>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4572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13716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18288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2860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349724" indent="-349724">
              <a:buFont typeface="Arial" panose="020B0604020202020204" pitchFamily="34" charset="0"/>
              <a:buChar char="•"/>
            </a:pPr>
            <a:r>
              <a:rPr lang="en-US" sz="2448" dirty="0">
                <a:solidFill>
                  <a:schemeClr val="tx1"/>
                </a:solidFill>
                <a:latin typeface="+mn-lt"/>
                <a:cs typeface="Segoe UI Light" panose="020B0502040204020203" pitchFamily="34" charset="0"/>
              </a:rPr>
              <a:t>Tightly coupled containers of multiple resources of similar or different types</a:t>
            </a:r>
          </a:p>
          <a:p>
            <a:pPr marL="349724" indent="-349724">
              <a:buFont typeface="Arial" panose="020B0604020202020204" pitchFamily="34" charset="0"/>
              <a:buChar char="•"/>
            </a:pPr>
            <a:endParaRPr lang="en-US" sz="2448" dirty="0">
              <a:solidFill>
                <a:schemeClr val="tx1"/>
              </a:solidFill>
              <a:latin typeface="+mn-lt"/>
              <a:cs typeface="Segoe UI Light" panose="020B0502040204020203" pitchFamily="34" charset="0"/>
            </a:endParaRPr>
          </a:p>
          <a:p>
            <a:pPr marL="349724" indent="-349724">
              <a:buFont typeface="Arial" panose="020B0604020202020204" pitchFamily="34" charset="0"/>
              <a:buChar char="•"/>
            </a:pPr>
            <a:r>
              <a:rPr lang="en-US" sz="2448" u="sng" dirty="0">
                <a:solidFill>
                  <a:schemeClr val="tx1"/>
                </a:solidFill>
                <a:latin typeface="+mn-lt"/>
                <a:cs typeface="Segoe UI Light" panose="020B0502040204020203" pitchFamily="34" charset="0"/>
              </a:rPr>
              <a:t>Resource groups can span regions</a:t>
            </a:r>
          </a:p>
          <a:p>
            <a:pPr marL="349724" indent="-349724">
              <a:buFont typeface="Arial" panose="020B0604020202020204" pitchFamily="34" charset="0"/>
              <a:buChar char="•"/>
            </a:pPr>
            <a:endParaRPr lang="en-US" sz="2448" dirty="0">
              <a:solidFill>
                <a:schemeClr val="tx1"/>
              </a:solidFill>
              <a:latin typeface="+mn-lt"/>
              <a:cs typeface="Segoe UI Light" panose="020B0502040204020203" pitchFamily="34" charset="0"/>
            </a:endParaRPr>
          </a:p>
          <a:p>
            <a:pPr marL="349724" indent="-349724">
              <a:buFont typeface="Arial" panose="020B0604020202020204" pitchFamily="34" charset="0"/>
              <a:buChar char="•"/>
            </a:pPr>
            <a:r>
              <a:rPr lang="en-US" sz="2448" dirty="0">
                <a:solidFill>
                  <a:schemeClr val="tx1"/>
                </a:solidFill>
                <a:latin typeface="+mn-lt"/>
                <a:cs typeface="Segoe UI Light" panose="020B0502040204020203" pitchFamily="34" charset="0"/>
              </a:rPr>
              <a:t>Every resource *must* exist in one and only one resource group</a:t>
            </a:r>
          </a:p>
        </p:txBody>
      </p:sp>
      <p:sp>
        <p:nvSpPr>
          <p:cNvPr id="108" name="Title 1"/>
          <p:cNvSpPr txBox="1">
            <a:spLocks/>
          </p:cNvSpPr>
          <p:nvPr/>
        </p:nvSpPr>
        <p:spPr>
          <a:xfrm>
            <a:off x="308641" y="307758"/>
            <a:ext cx="11498999" cy="699453"/>
          </a:xfrm>
          <a:prstGeom prst="rect">
            <a:avLst/>
          </a:prstGeom>
        </p:spPr>
        <p:txBody>
          <a:bodyPr vert="horz" lIns="93260" tIns="46630" rIns="93260" bIns="46630" rtlCol="0" anchor="b">
            <a:noAutofit/>
          </a:bodyPr>
          <a:lstStyle>
            <a:lvl1pPr algn="l" defTabSz="914400" rtl="0" eaLnBrk="1" latinLnBrk="0" hangingPunct="1">
              <a:lnSpc>
                <a:spcPct val="90000"/>
              </a:lnSpc>
              <a:spcBef>
                <a:spcPct val="0"/>
              </a:spcBef>
              <a:buNone/>
              <a:defRPr sz="5998" kern="1200">
                <a:solidFill>
                  <a:srgbClr val="0A5BBA"/>
                </a:solidFill>
                <a:latin typeface="Segoe UI Light" panose="020B0502040204020203" pitchFamily="34" charset="0"/>
                <a:ea typeface="+mj-ea"/>
                <a:cs typeface="Segoe UI Light" panose="020B0502040204020203" pitchFamily="34" charset="0"/>
              </a:defRPr>
            </a:lvl1pPr>
          </a:lstStyle>
          <a:p>
            <a:r>
              <a:rPr lang="en-US" sz="3264" dirty="0"/>
              <a:t>Azure Resource Groups</a:t>
            </a:r>
          </a:p>
        </p:txBody>
      </p:sp>
    </p:spTree>
    <p:extLst>
      <p:ext uri="{BB962C8B-B14F-4D97-AF65-F5344CB8AC3E}">
        <p14:creationId xmlns:p14="http://schemas.microsoft.com/office/powerpoint/2010/main" val="31159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92" y="372394"/>
            <a:ext cx="10724938" cy="777077"/>
          </a:xfrm>
        </p:spPr>
        <p:txBody>
          <a:bodyPr/>
          <a:lstStyle/>
          <a:p>
            <a:r>
              <a:rPr lang="en-US" dirty="0"/>
              <a:t>Resource Group Lifecycle</a:t>
            </a:r>
          </a:p>
        </p:txBody>
      </p:sp>
      <p:sp>
        <p:nvSpPr>
          <p:cNvPr id="3" name="Subtitle 2"/>
          <p:cNvSpPr>
            <a:spLocks noGrp="1"/>
          </p:cNvSpPr>
          <p:nvPr>
            <p:ph idx="4294967295"/>
          </p:nvPr>
        </p:nvSpPr>
        <p:spPr>
          <a:xfrm>
            <a:off x="573644" y="1512613"/>
            <a:ext cx="4762403" cy="1244159"/>
          </a:xfrm>
          <a:prstGeom prst="rect">
            <a:avLst/>
          </a:prstGeom>
        </p:spPr>
        <p:txBody>
          <a:bodyPr>
            <a:noAutofit/>
          </a:bodyPr>
          <a:lstStyle/>
          <a:p>
            <a:pPr marL="0" indent="0">
              <a:buNone/>
            </a:pPr>
            <a:r>
              <a:rPr lang="en-US" sz="2856" dirty="0">
                <a:latin typeface="Segoe UI Light" panose="020B0502040204020203" pitchFamily="34" charset="0"/>
                <a:cs typeface="Segoe UI Light" panose="020B0502040204020203" pitchFamily="34" charset="0"/>
              </a:rPr>
              <a:t>Question: </a:t>
            </a:r>
          </a:p>
          <a:p>
            <a:pPr marL="0" indent="0">
              <a:buNone/>
            </a:pPr>
            <a:r>
              <a:rPr lang="en-US" sz="2040" dirty="0">
                <a:latin typeface="Segoe UI Light" panose="020B0502040204020203" pitchFamily="34" charset="0"/>
                <a:cs typeface="Segoe UI Light" panose="020B0502040204020203" pitchFamily="34" charset="0"/>
              </a:rPr>
              <a:t>Should these resources be in the same group or a different one?</a:t>
            </a:r>
          </a:p>
        </p:txBody>
      </p:sp>
      <p:sp>
        <p:nvSpPr>
          <p:cNvPr id="5" name="Subtitle 2"/>
          <p:cNvSpPr txBox="1">
            <a:spLocks/>
          </p:cNvSpPr>
          <p:nvPr/>
        </p:nvSpPr>
        <p:spPr>
          <a:xfrm>
            <a:off x="573644" y="2943241"/>
            <a:ext cx="4762403" cy="1486493"/>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solidFill>
                  <a:schemeClr val="tx1"/>
                </a:solidFill>
                <a:latin typeface="Segoe UI Light" panose="020B0502040204020203" pitchFamily="34" charset="0"/>
                <a:cs typeface="Segoe UI Light" panose="020B0502040204020203" pitchFamily="34" charset="0"/>
              </a:rPr>
              <a:t>Hint: </a:t>
            </a:r>
          </a:p>
          <a:p>
            <a:pPr marL="0" indent="0">
              <a:buNone/>
            </a:pPr>
            <a:r>
              <a:rPr lang="en-US" sz="2040" dirty="0">
                <a:solidFill>
                  <a:schemeClr val="tx1"/>
                </a:solidFill>
                <a:latin typeface="Segoe UI Light" panose="020B0502040204020203" pitchFamily="34" charset="0"/>
                <a:cs typeface="Segoe UI Light" panose="020B0502040204020203" pitchFamily="34" charset="0"/>
              </a:rPr>
              <a:t>Do they have common lifecycle and management?</a:t>
            </a:r>
          </a:p>
        </p:txBody>
      </p:sp>
      <p:sp>
        <p:nvSpPr>
          <p:cNvPr id="6" name="Subtitle 2"/>
          <p:cNvSpPr txBox="1">
            <a:spLocks/>
          </p:cNvSpPr>
          <p:nvPr/>
        </p:nvSpPr>
        <p:spPr>
          <a:xfrm>
            <a:off x="573644" y="4391901"/>
            <a:ext cx="4762403" cy="1486493"/>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solidFill>
                  <a:schemeClr val="tx1"/>
                </a:solidFill>
                <a:latin typeface="Segoe UI Light" panose="020B0502040204020203" pitchFamily="34" charset="0"/>
                <a:cs typeface="Segoe UI Light" panose="020B0502040204020203" pitchFamily="34" charset="0"/>
              </a:rPr>
              <a:t>Answer: </a:t>
            </a:r>
          </a:p>
          <a:p>
            <a:pPr marL="0" indent="0">
              <a:buNone/>
            </a:pPr>
            <a:r>
              <a:rPr lang="en-US" sz="2040" dirty="0">
                <a:solidFill>
                  <a:schemeClr val="tx1"/>
                </a:solidFill>
                <a:latin typeface="Segoe UI Light" panose="020B0502040204020203" pitchFamily="34" charset="0"/>
                <a:cs typeface="Segoe UI Light" panose="020B0502040204020203" pitchFamily="34" charset="0"/>
              </a:rPr>
              <a:t>It’s up to you.</a:t>
            </a:r>
          </a:p>
        </p:txBody>
      </p:sp>
      <p:pic>
        <p:nvPicPr>
          <p:cNvPr id="244" name="Picture 243"/>
          <p:cNvPicPr>
            <a:picLocks noChangeAspect="1"/>
          </p:cNvPicPr>
          <p:nvPr/>
        </p:nvPicPr>
        <p:blipFill>
          <a:blip r:embed="rId3"/>
          <a:stretch>
            <a:fillRect/>
          </a:stretch>
        </p:blipFill>
        <p:spPr>
          <a:xfrm>
            <a:off x="5705661" y="1335940"/>
            <a:ext cx="6008652" cy="5063964"/>
          </a:xfrm>
          <a:prstGeom prst="rect">
            <a:avLst/>
          </a:prstGeom>
        </p:spPr>
      </p:pic>
    </p:spTree>
    <p:extLst>
      <p:ext uri="{BB962C8B-B14F-4D97-AF65-F5344CB8AC3E}">
        <p14:creationId xmlns:p14="http://schemas.microsoft.com/office/powerpoint/2010/main" val="67253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Microsoft Azure Virtual Network</a:t>
            </a:r>
          </a:p>
        </p:txBody>
      </p:sp>
      <p:sp>
        <p:nvSpPr>
          <p:cNvPr id="3" name="Content Placeholder 2"/>
          <p:cNvSpPr>
            <a:spLocks noGrp="1"/>
          </p:cNvSpPr>
          <p:nvPr>
            <p:ph type="body" sz="quarter" idx="13"/>
          </p:nvPr>
        </p:nvSpPr>
        <p:spPr>
          <a:xfrm>
            <a:off x="410404" y="1165754"/>
            <a:ext cx="11398029" cy="4998508"/>
          </a:xfrm>
        </p:spPr>
        <p:txBody>
          <a:bodyPr>
            <a:noAutofit/>
          </a:bodyPr>
          <a:lstStyle/>
          <a:p>
            <a:r>
              <a:rPr lang="en-US" sz="3600" dirty="0"/>
              <a:t>Your virtual branch office/data center in the cloud</a:t>
            </a:r>
            <a:endParaRPr lang="en-US" sz="2000" dirty="0"/>
          </a:p>
          <a:p>
            <a:pPr lvl="1">
              <a:spcBef>
                <a:spcPts val="1224"/>
              </a:spcBef>
            </a:pPr>
            <a:r>
              <a:rPr lang="en-US" sz="2000" dirty="0"/>
              <a:t>Allows customers to extend their Enterprise Networks into Microsoft Azure</a:t>
            </a:r>
          </a:p>
          <a:p>
            <a:pPr lvl="1">
              <a:spcBef>
                <a:spcPts val="1224"/>
              </a:spcBef>
            </a:pPr>
            <a:r>
              <a:rPr lang="en-US" sz="2000" dirty="0"/>
              <a:t>Networking on-ramp for migrating existing apps and services to Microsoft Azure</a:t>
            </a:r>
          </a:p>
          <a:p>
            <a:pPr lvl="1">
              <a:spcBef>
                <a:spcPts val="1224"/>
              </a:spcBef>
            </a:pPr>
            <a:r>
              <a:rPr lang="en-US" sz="2000" dirty="0"/>
              <a:t>Allows customers to run hybrid apps that span the cloud and their on-premises setup</a:t>
            </a:r>
          </a:p>
          <a:p>
            <a:pPr marL="342900" lvl="1" indent="0">
              <a:spcBef>
                <a:spcPts val="1224"/>
              </a:spcBef>
              <a:buNone/>
            </a:pPr>
            <a:endParaRPr lang="en-US" sz="2000" dirty="0"/>
          </a:p>
          <a:p>
            <a:r>
              <a:rPr lang="en-US" sz="3600" dirty="0"/>
              <a:t>A protected private virtual network in the cloud</a:t>
            </a:r>
          </a:p>
          <a:p>
            <a:pPr lvl="1">
              <a:spcBef>
                <a:spcPts val="1224"/>
              </a:spcBef>
            </a:pPr>
            <a:r>
              <a:rPr lang="en-US" sz="2000" dirty="0"/>
              <a:t>Allows customers to set up secure private IPv4 or IPv6 networks fully contained within Microsoft Azure</a:t>
            </a:r>
          </a:p>
          <a:p>
            <a:pPr lvl="1">
              <a:spcBef>
                <a:spcPts val="1224"/>
              </a:spcBef>
            </a:pPr>
            <a:r>
              <a:rPr lang="en-US" sz="2000" dirty="0"/>
              <a:t>IP address persistence capability</a:t>
            </a:r>
          </a:p>
        </p:txBody>
      </p:sp>
    </p:spTree>
    <p:extLst>
      <p:ext uri="{BB962C8B-B14F-4D97-AF65-F5344CB8AC3E}">
        <p14:creationId xmlns:p14="http://schemas.microsoft.com/office/powerpoint/2010/main" val="34413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Microsoft Azure Virtual Network</a:t>
            </a:r>
          </a:p>
        </p:txBody>
      </p:sp>
      <p:pic>
        <p:nvPicPr>
          <p:cNvPr id="1026" name="Picture 2" descr="On-premises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135062"/>
            <a:ext cx="4191000" cy="54096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virtu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810" y="1439862"/>
            <a:ext cx="4580827" cy="52552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922837" y="4335462"/>
            <a:ext cx="2362200" cy="0"/>
          </a:xfrm>
          <a:prstGeom prst="straightConnector1">
            <a:avLst/>
          </a:prstGeom>
          <a:ln w="76200">
            <a:headEnd type="none"/>
            <a:tailEnd type="triangl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4846637" y="3192462"/>
            <a:ext cx="2590800"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On-premises Network to </a:t>
            </a:r>
          </a:p>
          <a:p>
            <a:pPr>
              <a:lnSpc>
                <a:spcPct val="90000"/>
              </a:lnSpc>
              <a:spcAft>
                <a:spcPts val="600"/>
              </a:spcAft>
            </a:pPr>
            <a:r>
              <a:rPr lang="en-US" sz="1600" b="1" dirty="0">
                <a:gradFill>
                  <a:gsLst>
                    <a:gs pos="2917">
                      <a:schemeClr val="tx1"/>
                    </a:gs>
                    <a:gs pos="30000">
                      <a:schemeClr val="tx1"/>
                    </a:gs>
                  </a:gsLst>
                  <a:lin ang="5400000" scaled="0"/>
                </a:gradFill>
              </a:rPr>
              <a:t>Azure Virtual Network</a:t>
            </a:r>
          </a:p>
        </p:txBody>
      </p:sp>
    </p:spTree>
    <p:extLst>
      <p:ext uri="{BB962C8B-B14F-4D97-AF65-F5344CB8AC3E}">
        <p14:creationId xmlns:p14="http://schemas.microsoft.com/office/powerpoint/2010/main" val="187031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Virtual Machine Access</a:t>
            </a:r>
          </a:p>
        </p:txBody>
      </p:sp>
      <p:sp>
        <p:nvSpPr>
          <p:cNvPr id="3" name="Text Placeholder 2"/>
          <p:cNvSpPr>
            <a:spLocks noGrp="1"/>
          </p:cNvSpPr>
          <p:nvPr>
            <p:ph type="body" sz="quarter" idx="13"/>
          </p:nvPr>
        </p:nvSpPr>
        <p:spPr>
          <a:xfrm>
            <a:off x="411227" y="1165754"/>
            <a:ext cx="11396413" cy="5303308"/>
          </a:xfrm>
        </p:spPr>
        <p:txBody>
          <a:bodyPr>
            <a:normAutofit/>
          </a:bodyPr>
          <a:lstStyle/>
          <a:p>
            <a:r>
              <a:rPr lang="en-US" dirty="0"/>
              <a:t>VMs can automatically communicate with other VMs in the same virtual network</a:t>
            </a:r>
          </a:p>
          <a:p>
            <a:r>
              <a:rPr lang="en-US" dirty="0"/>
              <a:t>Computers on the Internet or other virtual networks require endpoints to direct the inbound network traffic to a virtual machine</a:t>
            </a:r>
          </a:p>
          <a:p>
            <a:r>
              <a:rPr lang="en-US" dirty="0"/>
              <a:t>Network Security Groups are recommended for  configuring endpoint security rules</a:t>
            </a:r>
          </a:p>
        </p:txBody>
      </p:sp>
    </p:spTree>
    <p:extLst>
      <p:ext uri="{BB962C8B-B14F-4D97-AF65-F5344CB8AC3E}">
        <p14:creationId xmlns:p14="http://schemas.microsoft.com/office/powerpoint/2010/main" val="204896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Network Security Groups</a:t>
            </a:r>
          </a:p>
        </p:txBody>
      </p:sp>
      <p:sp>
        <p:nvSpPr>
          <p:cNvPr id="3" name="Text Placeholder 2"/>
          <p:cNvSpPr>
            <a:spLocks noGrp="1"/>
          </p:cNvSpPr>
          <p:nvPr>
            <p:ph type="body" sz="quarter" idx="13"/>
          </p:nvPr>
        </p:nvSpPr>
        <p:spPr>
          <a:xfrm>
            <a:off x="411227" y="1363662"/>
            <a:ext cx="11396413" cy="4953000"/>
          </a:xfrm>
        </p:spPr>
        <p:txBody>
          <a:bodyPr>
            <a:normAutofit/>
          </a:bodyPr>
          <a:lstStyle/>
          <a:p>
            <a:r>
              <a:rPr lang="en-US" dirty="0"/>
              <a:t>Contains a list of Access Control List (ACL) rules that restrict traffic to and from VMs based on IP address and port range</a:t>
            </a:r>
          </a:p>
          <a:p>
            <a:r>
              <a:rPr lang="en-US" dirty="0"/>
              <a:t>Inbound Security Rules – Source IP address and port range</a:t>
            </a:r>
          </a:p>
          <a:p>
            <a:r>
              <a:rPr lang="en-US" dirty="0"/>
              <a:t>Outbound Security Rules – Destination IP address and port range</a:t>
            </a:r>
          </a:p>
          <a:p>
            <a:r>
              <a:rPr lang="en-US" dirty="0"/>
              <a:t>NSGs can be associated with VMs, NICs or subnets</a:t>
            </a:r>
          </a:p>
          <a:p>
            <a:pPr marL="0" indent="0">
              <a:buNone/>
            </a:pPr>
            <a:endParaRPr lang="en-US" dirty="0"/>
          </a:p>
        </p:txBody>
      </p:sp>
    </p:spTree>
    <p:extLst>
      <p:ext uri="{BB962C8B-B14F-4D97-AF65-F5344CB8AC3E}">
        <p14:creationId xmlns:p14="http://schemas.microsoft.com/office/powerpoint/2010/main" val="2132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Virtual Network Connectivity Options</a:t>
            </a:r>
          </a:p>
        </p:txBody>
      </p:sp>
      <p:sp>
        <p:nvSpPr>
          <p:cNvPr id="4" name="Text Placeholder 3"/>
          <p:cNvSpPr>
            <a:spLocks noGrp="1"/>
          </p:cNvSpPr>
          <p:nvPr>
            <p:ph type="body" sz="quarter" idx="13"/>
          </p:nvPr>
        </p:nvSpPr>
        <p:spPr>
          <a:xfrm>
            <a:off x="432599" y="1106249"/>
            <a:ext cx="10586237" cy="4981813"/>
          </a:xfrm>
        </p:spPr>
        <p:txBody>
          <a:bodyPr>
            <a:normAutofit/>
          </a:bodyPr>
          <a:lstStyle/>
          <a:p>
            <a:pPr marL="342900" lvl="1" indent="-342900"/>
            <a:r>
              <a:rPr lang="en-US" sz="4000" dirty="0">
                <a:latin typeface="+mj-lt"/>
              </a:rPr>
              <a:t>Point-to-Site</a:t>
            </a:r>
          </a:p>
          <a:p>
            <a:pPr marL="342900" lvl="1" indent="-342900"/>
            <a:r>
              <a:rPr lang="en-US" sz="4000" dirty="0">
                <a:latin typeface="+mj-lt"/>
              </a:rPr>
              <a:t>Site-to-Site</a:t>
            </a:r>
          </a:p>
          <a:p>
            <a:pPr marL="342900" lvl="1" indent="-342900"/>
            <a:r>
              <a:rPr lang="en-US" sz="4000" dirty="0">
                <a:latin typeface="+mj-lt"/>
              </a:rPr>
              <a:t>ExpressRoute</a:t>
            </a:r>
          </a:p>
        </p:txBody>
      </p:sp>
    </p:spTree>
    <p:extLst>
      <p:ext uri="{BB962C8B-B14F-4D97-AF65-F5344CB8AC3E}">
        <p14:creationId xmlns:p14="http://schemas.microsoft.com/office/powerpoint/2010/main" val="60085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Point-to-Site (P2S)</a:t>
            </a:r>
          </a:p>
        </p:txBody>
      </p:sp>
      <p:sp>
        <p:nvSpPr>
          <p:cNvPr id="77" name="Rectangle 76"/>
          <p:cNvSpPr/>
          <p:nvPr/>
        </p:nvSpPr>
        <p:spPr bwMode="auto">
          <a:xfrm>
            <a:off x="8554118" y="1529116"/>
            <a:ext cx="3534946" cy="3534946"/>
          </a:xfrm>
          <a:prstGeom prst="rect">
            <a:avLst/>
          </a:prstGeom>
          <a:solidFill>
            <a:srgbClr val="0071BC"/>
          </a:solidFill>
          <a:ln w="9525" cap="flat" cmpd="sng" algn="ctr">
            <a:noFill/>
            <a:prstDash val="solid"/>
            <a:headEnd type="none" w="med" len="med"/>
            <a:tailEnd type="none" w="med" len="med"/>
          </a:ln>
          <a:effectLst/>
        </p:spPr>
        <p:txBody>
          <a:bodyPr vert="horz" wrap="square" lIns="93248" tIns="46625" rIns="93248" bIns="46625" numCol="1" rtlCol="0" anchor="t" anchorCtr="0" compatLnSpc="1">
            <a:prstTxWarp prst="textNoShape">
              <a:avLst/>
            </a:prstTxWarp>
          </a:bodyPr>
          <a:lstStyle/>
          <a:p>
            <a:pPr algn="ctr" defTabSz="932212" fontAlgn="base">
              <a:lnSpc>
                <a:spcPct val="90000"/>
              </a:lnSpc>
              <a:spcBef>
                <a:spcPct val="0"/>
              </a:spcBef>
              <a:spcAft>
                <a:spcPct val="0"/>
              </a:spcAft>
              <a:defRPr/>
            </a:pPr>
            <a:endParaRPr lang="en-US" sz="1224" b="1" kern="0" dirty="0">
              <a:solidFill>
                <a:srgbClr val="FF8A00">
                  <a:lumMod val="60000"/>
                  <a:lumOff val="40000"/>
                </a:srgbClr>
              </a:solidFill>
              <a:latin typeface="Segoe UI"/>
            </a:endParaRPr>
          </a:p>
        </p:txBody>
      </p:sp>
      <p:sp>
        <p:nvSpPr>
          <p:cNvPr id="80" name="Freeform 128"/>
          <p:cNvSpPr>
            <a:spLocks noChangeAspect="1"/>
          </p:cNvSpPr>
          <p:nvPr/>
        </p:nvSpPr>
        <p:spPr bwMode="black">
          <a:xfrm>
            <a:off x="4341253" y="2244254"/>
            <a:ext cx="3809944" cy="21046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8CC600"/>
          </a:solidFill>
          <a:ln>
            <a:noFill/>
          </a:ln>
          <a:extLst/>
        </p:spPr>
        <p:txBody>
          <a:bodyPr vert="horz" wrap="square" lIns="93252" tIns="46627" rIns="93252" bIns="46627" numCol="1" anchor="t" anchorCtr="0" compatLnSpc="1">
            <a:prstTxWarp prst="textNoShape">
              <a:avLst/>
            </a:prstTxWarp>
          </a:bodyPr>
          <a:lstStyle/>
          <a:p>
            <a:pPr defTabSz="932481">
              <a:defRPr/>
            </a:pPr>
            <a:endParaRPr lang="en-US" sz="1938" kern="0">
              <a:solidFill>
                <a:srgbClr val="292929"/>
              </a:solidFill>
              <a:latin typeface="Segoe UI"/>
            </a:endParaRPr>
          </a:p>
        </p:txBody>
      </p:sp>
      <p:cxnSp>
        <p:nvCxnSpPr>
          <p:cNvPr id="81" name="Straight Arrow Connector 80"/>
          <p:cNvCxnSpPr/>
          <p:nvPr/>
        </p:nvCxnSpPr>
        <p:spPr>
          <a:xfrm flipH="1" flipV="1">
            <a:off x="3963002" y="3692224"/>
            <a:ext cx="4913092" cy="9419"/>
          </a:xfrm>
          <a:prstGeom prst="straightConnector1">
            <a:avLst/>
          </a:prstGeom>
          <a:noFill/>
          <a:ln w="57150" cap="flat" cmpd="sng" algn="ctr">
            <a:solidFill>
              <a:srgbClr val="5F5F5F"/>
            </a:solidFill>
            <a:prstDash val="solid"/>
            <a:headEnd type="triangle" w="med" len="sm"/>
            <a:tailEnd type="triangle" w="med" len="sm"/>
          </a:ln>
          <a:effectLst/>
        </p:spPr>
      </p:cxnSp>
      <p:sp>
        <p:nvSpPr>
          <p:cNvPr id="104" name="Rectangle 103"/>
          <p:cNvSpPr/>
          <p:nvPr/>
        </p:nvSpPr>
        <p:spPr>
          <a:xfrm>
            <a:off x="5388434" y="3192462"/>
            <a:ext cx="1883982" cy="426563"/>
          </a:xfrm>
          <a:prstGeom prst="rect">
            <a:avLst/>
          </a:prstGeom>
        </p:spPr>
        <p:txBody>
          <a:bodyPr wrap="none" lIns="93252" tIns="46627" rIns="93252" bIns="46627">
            <a:spAutoFit/>
          </a:bodyPr>
          <a:lstStyle/>
          <a:p>
            <a:pPr algn="ctr" defTabSz="93221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a:rPr>
              <a:t>VPN Tunnel</a:t>
            </a:r>
          </a:p>
        </p:txBody>
      </p:sp>
      <p:grpSp>
        <p:nvGrpSpPr>
          <p:cNvPr id="105" name="Group 104"/>
          <p:cNvGrpSpPr/>
          <p:nvPr/>
        </p:nvGrpSpPr>
        <p:grpSpPr>
          <a:xfrm>
            <a:off x="428056" y="1529116"/>
            <a:ext cx="3534946" cy="3534946"/>
            <a:chOff x="389809" y="1992744"/>
            <a:chExt cx="3465948" cy="3465948"/>
          </a:xfrm>
        </p:grpSpPr>
        <p:sp>
          <p:nvSpPr>
            <p:cNvPr id="106" name="Rectangle 105"/>
            <p:cNvSpPr/>
            <p:nvPr/>
          </p:nvSpPr>
          <p:spPr bwMode="auto">
            <a:xfrm>
              <a:off x="389809" y="1992744"/>
              <a:ext cx="3465948" cy="3465948"/>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algn="ctr" defTabSz="932212"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a:rPr>
                <a:t>The Corp. HQ</a:t>
              </a:r>
              <a:endParaRPr lang="en-US" sz="1224" b="1" kern="0" dirty="0">
                <a:solidFill>
                  <a:srgbClr val="FF8A00">
                    <a:lumMod val="60000"/>
                    <a:lumOff val="40000"/>
                  </a:srgbClr>
                </a:solidFill>
                <a:latin typeface="Segoe UI"/>
              </a:endParaRPr>
            </a:p>
          </p:txBody>
        </p:sp>
        <p:grpSp>
          <p:nvGrpSpPr>
            <p:cNvPr id="107" name="Group 106"/>
            <p:cNvGrpSpPr/>
            <p:nvPr/>
          </p:nvGrpSpPr>
          <p:grpSpPr>
            <a:xfrm>
              <a:off x="1907039" y="4027473"/>
              <a:ext cx="710451" cy="1026893"/>
              <a:chOff x="1795304" y="3360257"/>
              <a:chExt cx="710451" cy="1026893"/>
            </a:xfrm>
          </p:grpSpPr>
          <p:pic>
            <p:nvPicPr>
              <p:cNvPr id="11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27195" y="3360257"/>
                <a:ext cx="401089" cy="803545"/>
              </a:xfrm>
              <a:prstGeom prst="rect">
                <a:avLst/>
              </a:prstGeom>
              <a:noFill/>
            </p:spPr>
          </p:pic>
          <p:sp>
            <p:nvSpPr>
              <p:cNvPr id="120" name="Rectangle 119"/>
              <p:cNvSpPr/>
              <p:nvPr/>
            </p:nvSpPr>
            <p:spPr>
              <a:xfrm>
                <a:off x="1795304" y="4125283"/>
                <a:ext cx="710451" cy="261867"/>
              </a:xfrm>
              <a:prstGeom prst="rect">
                <a:avLst/>
              </a:prstGeom>
            </p:spPr>
            <p:txBody>
              <a:bodyPr wrap="none">
                <a:spAutoFit/>
              </a:bodyPr>
              <a:lstStyle/>
              <a:p>
                <a:pPr algn="ctr" defTabSz="932212"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a:rPr>
                  <a:t>Client 1</a:t>
                </a:r>
              </a:p>
            </p:txBody>
          </p:sp>
        </p:grpSp>
        <p:sp>
          <p:nvSpPr>
            <p:cNvPr id="108" name="Rectangle 107"/>
            <p:cNvSpPr/>
            <p:nvPr/>
          </p:nvSpPr>
          <p:spPr>
            <a:xfrm>
              <a:off x="1895123" y="3373422"/>
              <a:ext cx="934872" cy="261867"/>
            </a:xfrm>
            <a:prstGeom prst="rect">
              <a:avLst/>
            </a:prstGeom>
          </p:spPr>
          <p:txBody>
            <a:bodyPr wrap="none">
              <a:spAutoFit/>
            </a:bodyPr>
            <a:lstStyle/>
            <a:p>
              <a:pPr algn="ctr" defTabSz="932212"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a:rPr>
                <a:t>SQL Server</a:t>
              </a:r>
            </a:p>
          </p:txBody>
        </p:sp>
        <p:pic>
          <p:nvPicPr>
            <p:cNvPr id="10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129630" y="3641861"/>
              <a:ext cx="470966" cy="943538"/>
            </a:xfrm>
            <a:prstGeom prst="rect">
              <a:avLst/>
            </a:prstGeom>
            <a:noFill/>
          </p:spPr>
        </p:pic>
        <p:grpSp>
          <p:nvGrpSpPr>
            <p:cNvPr id="110" name="Group 109"/>
            <p:cNvGrpSpPr/>
            <p:nvPr/>
          </p:nvGrpSpPr>
          <p:grpSpPr>
            <a:xfrm>
              <a:off x="2034065" y="2584693"/>
              <a:ext cx="656993" cy="854514"/>
              <a:chOff x="2444920" y="2316849"/>
              <a:chExt cx="656993" cy="854514"/>
            </a:xfrm>
          </p:grpSpPr>
          <p:pic>
            <p:nvPicPr>
              <p:cNvPr id="11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768576" y="28264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444920" y="2316849"/>
                <a:ext cx="426530" cy="854514"/>
              </a:xfrm>
              <a:prstGeom prst="rect">
                <a:avLst/>
              </a:prstGeom>
              <a:noFill/>
            </p:spPr>
          </p:pic>
        </p:grpSp>
      </p:grpSp>
      <p:sp>
        <p:nvSpPr>
          <p:cNvPr id="121" name="Rectangle 120"/>
          <p:cNvSpPr/>
          <p:nvPr/>
        </p:nvSpPr>
        <p:spPr>
          <a:xfrm>
            <a:off x="10044028" y="2957114"/>
            <a:ext cx="1153384" cy="267074"/>
          </a:xfrm>
          <a:prstGeom prst="rect">
            <a:avLst/>
          </a:prstGeom>
        </p:spPr>
        <p:txBody>
          <a:bodyPr wrap="none" lIns="93252" tIns="46627" rIns="93252" bIns="46627">
            <a:spAutoFit/>
          </a:bodyPr>
          <a:lstStyle/>
          <a:p>
            <a:pPr algn="ctr" defTabSz="932212"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rPr>
              <a:t>WA Web Role</a:t>
            </a:r>
          </a:p>
        </p:txBody>
      </p:sp>
      <p:grpSp>
        <p:nvGrpSpPr>
          <p:cNvPr id="122" name="Group 121"/>
          <p:cNvGrpSpPr/>
          <p:nvPr/>
        </p:nvGrpSpPr>
        <p:grpSpPr>
          <a:xfrm>
            <a:off x="10265937" y="2152221"/>
            <a:ext cx="709567" cy="871526"/>
            <a:chOff x="2383961" y="2329080"/>
            <a:chExt cx="695717" cy="854514"/>
          </a:xfrm>
        </p:grpSpPr>
        <p:sp>
          <p:nvSpPr>
            <p:cNvPr id="123" name="Freeform 6"/>
            <p:cNvSpPr>
              <a:spLocks noChangeAspect="1" noEditPoints="1"/>
            </p:cNvSpPr>
            <p:nvPr/>
          </p:nvSpPr>
          <p:spPr bwMode="black">
            <a:xfrm>
              <a:off x="2751133" y="2827478"/>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481"/>
              <a:endParaRPr lang="en-US" sz="1938">
                <a:solidFill>
                  <a:srgbClr val="292929"/>
                </a:solidFill>
                <a:latin typeface="Segoe UI"/>
              </a:endParaRPr>
            </a:p>
          </p:txBody>
        </p:sp>
        <p:pic>
          <p:nvPicPr>
            <p:cNvPr id="12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383961" y="2329080"/>
              <a:ext cx="426530" cy="854514"/>
            </a:xfrm>
            <a:prstGeom prst="rect">
              <a:avLst/>
            </a:prstGeom>
            <a:noFill/>
          </p:spPr>
        </p:pic>
      </p:grpSp>
      <p:grpSp>
        <p:nvGrpSpPr>
          <p:cNvPr id="125" name="Group 124"/>
          <p:cNvGrpSpPr/>
          <p:nvPr/>
        </p:nvGrpSpPr>
        <p:grpSpPr>
          <a:xfrm>
            <a:off x="8940689" y="3268538"/>
            <a:ext cx="582327" cy="933420"/>
            <a:chOff x="9293863" y="2567228"/>
            <a:chExt cx="444336" cy="712232"/>
          </a:xfrm>
        </p:grpSpPr>
        <p:sp>
          <p:nvSpPr>
            <p:cNvPr id="128"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481"/>
              <a:endParaRPr lang="en-US" sz="1938">
                <a:solidFill>
                  <a:srgbClr val="292929"/>
                </a:solidFill>
                <a:latin typeface="Segoe UI"/>
              </a:endParaRPr>
            </a:p>
          </p:txBody>
        </p:sp>
        <p:pic>
          <p:nvPicPr>
            <p:cNvPr id="12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sp>
        <p:nvSpPr>
          <p:cNvPr id="130" name="Freeform 40"/>
          <p:cNvSpPr>
            <a:spLocks noEditPoints="1"/>
          </p:cNvSpPr>
          <p:nvPr/>
        </p:nvSpPr>
        <p:spPr bwMode="black">
          <a:xfrm>
            <a:off x="11372100" y="2018798"/>
            <a:ext cx="558798" cy="537895"/>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2" tIns="46627" rIns="93252" bIns="46627" numCol="1" anchor="t" anchorCtr="0" compatLnSpc="1">
            <a:prstTxWarp prst="textNoShape">
              <a:avLst/>
            </a:prstTxWarp>
          </a:bodyPr>
          <a:lstStyle/>
          <a:p>
            <a:pPr defTabSz="932481"/>
            <a:endParaRPr lang="en-US" sz="1938">
              <a:solidFill>
                <a:srgbClr val="292929"/>
              </a:solidFill>
              <a:latin typeface="Segoe UI"/>
            </a:endParaRPr>
          </a:p>
        </p:txBody>
      </p:sp>
      <p:grpSp>
        <p:nvGrpSpPr>
          <p:cNvPr id="131" name="Group 130"/>
          <p:cNvGrpSpPr/>
          <p:nvPr/>
        </p:nvGrpSpPr>
        <p:grpSpPr>
          <a:xfrm>
            <a:off x="10498900" y="2497310"/>
            <a:ext cx="141518" cy="181355"/>
            <a:chOff x="6995468" y="1546847"/>
            <a:chExt cx="138756" cy="177814"/>
          </a:xfrm>
          <a:solidFill>
            <a:srgbClr val="FFFFFF"/>
          </a:solidFill>
        </p:grpSpPr>
        <p:sp>
          <p:nvSpPr>
            <p:cNvPr id="132" name="Folded Corner 131"/>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33" name="Straight Connector 132"/>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34" name="Straight Connector 133"/>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35" name="Straight Connector 134"/>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36" name="Group 135"/>
          <p:cNvGrpSpPr/>
          <p:nvPr/>
        </p:nvGrpSpPr>
        <p:grpSpPr>
          <a:xfrm>
            <a:off x="11209645" y="2933156"/>
            <a:ext cx="670072" cy="871526"/>
            <a:chOff x="10732345" y="3314949"/>
            <a:chExt cx="656993" cy="854514"/>
          </a:xfrm>
        </p:grpSpPr>
        <p:pic>
          <p:nvPicPr>
            <p:cNvPr id="13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1056001" y="38245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0732345" y="3314949"/>
              <a:ext cx="426530" cy="854514"/>
            </a:xfrm>
            <a:prstGeom prst="rect">
              <a:avLst/>
            </a:prstGeom>
            <a:noFill/>
          </p:spPr>
        </p:pic>
      </p:grpSp>
      <p:grpSp>
        <p:nvGrpSpPr>
          <p:cNvPr id="139" name="Group 138"/>
          <p:cNvGrpSpPr/>
          <p:nvPr/>
        </p:nvGrpSpPr>
        <p:grpSpPr>
          <a:xfrm>
            <a:off x="10361248" y="3360893"/>
            <a:ext cx="535422" cy="819541"/>
            <a:chOff x="1927195" y="3360257"/>
            <a:chExt cx="524971" cy="803545"/>
          </a:xfrm>
        </p:grpSpPr>
        <p:pic>
          <p:nvPicPr>
            <p:cNvPr id="14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27195" y="3360257"/>
              <a:ext cx="401089" cy="803545"/>
            </a:xfrm>
            <a:prstGeom prst="rect">
              <a:avLst/>
            </a:prstGeom>
            <a:noFill/>
          </p:spPr>
        </p:pic>
        <p:grpSp>
          <p:nvGrpSpPr>
            <p:cNvPr id="141" name="Group 140"/>
            <p:cNvGrpSpPr/>
            <p:nvPr/>
          </p:nvGrpSpPr>
          <p:grpSpPr>
            <a:xfrm>
              <a:off x="2245986" y="3924261"/>
              <a:ext cx="206180" cy="206424"/>
              <a:chOff x="2245986" y="3924261"/>
              <a:chExt cx="206180" cy="206424"/>
            </a:xfrm>
          </p:grpSpPr>
          <p:grpSp>
            <p:nvGrpSpPr>
              <p:cNvPr id="142" name="Group 141"/>
              <p:cNvGrpSpPr/>
              <p:nvPr/>
            </p:nvGrpSpPr>
            <p:grpSpPr>
              <a:xfrm>
                <a:off x="2245986" y="3924261"/>
                <a:ext cx="206180" cy="206424"/>
                <a:chOff x="1779323" y="4627897"/>
                <a:chExt cx="472764" cy="473323"/>
              </a:xfrm>
            </p:grpSpPr>
            <p:sp>
              <p:nvSpPr>
                <p:cNvPr id="144" name="Isosceles Triangle 143"/>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sp>
              <p:nvSpPr>
                <p:cNvPr id="145" name="Rectangle 144"/>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sp>
              <p:nvSpPr>
                <p:cNvPr id="146" name="Rectangle 145"/>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grpSp>
          <p:sp>
            <p:nvSpPr>
              <p:cNvPr id="143" name="Isosceles Triangle 142"/>
              <p:cNvSpPr/>
              <p:nvPr/>
            </p:nvSpPr>
            <p:spPr bwMode="auto">
              <a:xfrm>
                <a:off x="2304709" y="3989226"/>
                <a:ext cx="88734" cy="76495"/>
              </a:xfrm>
              <a:prstGeom prst="triangle">
                <a:avLst/>
              </a:prstGeom>
              <a:solidFill>
                <a:srgbClr val="0071BC"/>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grpSp>
      </p:grpSp>
      <p:grpSp>
        <p:nvGrpSpPr>
          <p:cNvPr id="147" name="Group 146"/>
          <p:cNvGrpSpPr/>
          <p:nvPr/>
        </p:nvGrpSpPr>
        <p:grpSpPr>
          <a:xfrm>
            <a:off x="11441311" y="3233566"/>
            <a:ext cx="141518" cy="181355"/>
            <a:chOff x="6995468" y="1546847"/>
            <a:chExt cx="138756" cy="177814"/>
          </a:xfrm>
          <a:solidFill>
            <a:srgbClr val="FFFFFF"/>
          </a:solidFill>
        </p:grpSpPr>
        <p:sp>
          <p:nvSpPr>
            <p:cNvPr id="148" name="Folded Corner 147"/>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49" name="Straight Connector 148"/>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0" name="Straight Connector 149"/>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1" name="Straight Connector 150"/>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52" name="Group 151"/>
          <p:cNvGrpSpPr/>
          <p:nvPr/>
        </p:nvGrpSpPr>
        <p:grpSpPr>
          <a:xfrm>
            <a:off x="10473224" y="3752915"/>
            <a:ext cx="141518" cy="181355"/>
            <a:chOff x="6995468" y="1546847"/>
            <a:chExt cx="138756" cy="177814"/>
          </a:xfrm>
          <a:solidFill>
            <a:srgbClr val="FFFFFF"/>
          </a:solidFill>
        </p:grpSpPr>
        <p:sp>
          <p:nvSpPr>
            <p:cNvPr id="153" name="Folded Corner 152"/>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54" name="Straight Connector 153"/>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5" name="Straight Connector 154"/>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6" name="Straight Connector 155"/>
            <p:cNvCxnSpPr/>
            <p:nvPr/>
          </p:nvCxnSpPr>
          <p:spPr>
            <a:xfrm>
              <a:off x="7016031" y="1642898"/>
              <a:ext cx="97631" cy="0"/>
            </a:xfrm>
            <a:prstGeom prst="line">
              <a:avLst/>
            </a:prstGeom>
            <a:grpFill/>
            <a:ln w="9525" cap="flat" cmpd="sng" algn="ctr">
              <a:solidFill>
                <a:srgbClr val="00AEEF"/>
              </a:solidFill>
              <a:prstDash val="solid"/>
            </a:ln>
            <a:effectLst/>
          </p:spPr>
        </p:cxnSp>
      </p:grpSp>
      <p:sp>
        <p:nvSpPr>
          <p:cNvPr id="162" name="Rounded Rectangle 161"/>
          <p:cNvSpPr/>
          <p:nvPr/>
        </p:nvSpPr>
        <p:spPr bwMode="auto">
          <a:xfrm>
            <a:off x="9694343" y="1948135"/>
            <a:ext cx="2404654" cy="2253823"/>
          </a:xfrm>
          <a:prstGeom prst="roundRect">
            <a:avLst/>
          </a:prstGeom>
          <a:solidFill>
            <a:srgbClr val="FFFFFF">
              <a:lumMod val="95000"/>
              <a:alpha val="47000"/>
            </a:srgb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63" name="TextBox 162"/>
          <p:cNvSpPr txBox="1"/>
          <p:nvPr/>
        </p:nvSpPr>
        <p:spPr>
          <a:xfrm>
            <a:off x="9906588" y="1992848"/>
            <a:ext cx="1467660" cy="230524"/>
          </a:xfrm>
          <a:prstGeom prst="rect">
            <a:avLst/>
          </a:prstGeom>
          <a:noFill/>
        </p:spPr>
        <p:txBody>
          <a:bodyPr wrap="square" lIns="0" tIns="0" rIns="0" bIns="0" rtlCol="0">
            <a:spAutoFit/>
          </a:bodyPr>
          <a:lstStyle/>
          <a:p>
            <a:pPr defTabSz="932481">
              <a:lnSpc>
                <a:spcPct val="90000"/>
              </a:lnSpc>
              <a:spcBef>
                <a:spcPct val="20000"/>
              </a:spcBef>
              <a:buSzPct val="80000"/>
            </a:pPr>
            <a:r>
              <a:rPr lang="en-US" sz="1632" dirty="0">
                <a:gradFill>
                  <a:gsLst>
                    <a:gs pos="0">
                      <a:srgbClr val="292929">
                        <a:lumMod val="90000"/>
                        <a:lumOff val="10000"/>
                      </a:srgbClr>
                    </a:gs>
                    <a:gs pos="86000">
                      <a:srgbClr val="292929">
                        <a:lumMod val="90000"/>
                        <a:lumOff val="10000"/>
                      </a:srgbClr>
                    </a:gs>
                  </a:gsLst>
                  <a:lin ang="5400000" scaled="0"/>
                </a:gradFill>
                <a:latin typeface="Segoe UI"/>
              </a:rPr>
              <a:t>Virtual Network</a:t>
            </a:r>
          </a:p>
        </p:txBody>
      </p:sp>
    </p:spTree>
    <p:extLst>
      <p:ext uri="{BB962C8B-B14F-4D97-AF65-F5344CB8AC3E}">
        <p14:creationId xmlns:p14="http://schemas.microsoft.com/office/powerpoint/2010/main" val="4452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Site-to-Site (S2S)</a:t>
            </a:r>
          </a:p>
        </p:txBody>
      </p:sp>
      <p:sp>
        <p:nvSpPr>
          <p:cNvPr id="5" name="Rectangle 4"/>
          <p:cNvSpPr/>
          <p:nvPr/>
        </p:nvSpPr>
        <p:spPr bwMode="auto">
          <a:xfrm>
            <a:off x="280985" y="3320034"/>
            <a:ext cx="5306513" cy="25048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sz="2040" dirty="0">
                <a:solidFill>
                  <a:srgbClr val="FFFFFF"/>
                </a:solidFill>
              </a:rPr>
              <a:t>On-premises Datacenter</a:t>
            </a:r>
          </a:p>
        </p:txBody>
      </p:sp>
      <p:sp>
        <p:nvSpPr>
          <p:cNvPr id="6" name="Rounded Rectangle 5"/>
          <p:cNvSpPr/>
          <p:nvPr/>
        </p:nvSpPr>
        <p:spPr bwMode="auto">
          <a:xfrm>
            <a:off x="711867" y="3995373"/>
            <a:ext cx="4444748" cy="1325930"/>
          </a:xfrm>
          <a:prstGeom prst="roundRect">
            <a:avLst>
              <a:gd name="adj" fmla="val 6387"/>
            </a:avLst>
          </a:prstGeom>
          <a:solidFill>
            <a:srgbClr val="B0B1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grpSp>
        <p:nvGrpSpPr>
          <p:cNvPr id="8" name="Group 7"/>
          <p:cNvGrpSpPr/>
          <p:nvPr/>
        </p:nvGrpSpPr>
        <p:grpSpPr>
          <a:xfrm>
            <a:off x="811611" y="4090428"/>
            <a:ext cx="2522832" cy="1135818"/>
            <a:chOff x="794905" y="2135332"/>
            <a:chExt cx="3406034" cy="1533449"/>
          </a:xfrm>
        </p:grpSpPr>
        <p:pic>
          <p:nvPicPr>
            <p:cNvPr id="9" name="Picture 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3198357"/>
              <a:ext cx="1089128" cy="470424"/>
            </a:xfrm>
            <a:prstGeom prst="roundRect">
              <a:avLst>
                <a:gd name="adj" fmla="val 11234"/>
              </a:avLst>
            </a:prstGeom>
            <a:solidFill>
              <a:schemeClr val="tx2"/>
            </a:solidFill>
            <a:ln w="63500">
              <a:noFill/>
            </a:ln>
            <a:effectLst/>
          </p:spPr>
        </p:pic>
        <p:pic>
          <p:nvPicPr>
            <p:cNvPr id="10" name="Picture 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2666845"/>
              <a:ext cx="1089128" cy="470424"/>
            </a:xfrm>
            <a:prstGeom prst="roundRect">
              <a:avLst>
                <a:gd name="adj" fmla="val 11234"/>
              </a:avLst>
            </a:prstGeom>
            <a:solidFill>
              <a:schemeClr val="tx2"/>
            </a:solidFill>
            <a:ln w="63500">
              <a:noFill/>
            </a:ln>
            <a:effectLst/>
          </p:spPr>
        </p:pic>
        <p:pic>
          <p:nvPicPr>
            <p:cNvPr id="11" name="Picture 1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2135332"/>
              <a:ext cx="1089128" cy="470424"/>
            </a:xfrm>
            <a:prstGeom prst="roundRect">
              <a:avLst>
                <a:gd name="adj" fmla="val 11234"/>
              </a:avLst>
            </a:prstGeom>
            <a:solidFill>
              <a:schemeClr val="tx2"/>
            </a:solidFill>
            <a:ln w="63500">
              <a:noFill/>
            </a:ln>
            <a:effectLst/>
          </p:spPr>
        </p:pic>
        <p:pic>
          <p:nvPicPr>
            <p:cNvPr id="12" name="Picture 1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3198357"/>
              <a:ext cx="1089128" cy="470424"/>
            </a:xfrm>
            <a:prstGeom prst="roundRect">
              <a:avLst>
                <a:gd name="adj" fmla="val 11234"/>
              </a:avLst>
            </a:prstGeom>
            <a:solidFill>
              <a:schemeClr val="tx2"/>
            </a:solidFill>
            <a:ln w="63500">
              <a:noFill/>
            </a:ln>
            <a:effectLst/>
          </p:spPr>
        </p:pic>
        <p:pic>
          <p:nvPicPr>
            <p:cNvPr id="13" name="Picture 12"/>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2666845"/>
              <a:ext cx="1089128" cy="470424"/>
            </a:xfrm>
            <a:prstGeom prst="roundRect">
              <a:avLst>
                <a:gd name="adj" fmla="val 11234"/>
              </a:avLst>
            </a:prstGeom>
            <a:solidFill>
              <a:schemeClr val="tx2"/>
            </a:solidFill>
            <a:ln w="63500">
              <a:noFill/>
            </a:ln>
            <a:effectLst/>
          </p:spPr>
        </p:pic>
        <p:pic>
          <p:nvPicPr>
            <p:cNvPr id="14" name="Picture 1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2135332"/>
              <a:ext cx="1089128" cy="470424"/>
            </a:xfrm>
            <a:prstGeom prst="roundRect">
              <a:avLst>
                <a:gd name="adj" fmla="val 11234"/>
              </a:avLst>
            </a:prstGeom>
            <a:solidFill>
              <a:schemeClr val="tx2"/>
            </a:solidFill>
            <a:ln w="63500">
              <a:noFill/>
            </a:ln>
            <a:effectLst/>
          </p:spPr>
        </p:pic>
        <p:pic>
          <p:nvPicPr>
            <p:cNvPr id="15" name="Picture 1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3198357"/>
              <a:ext cx="1089128" cy="470424"/>
            </a:xfrm>
            <a:prstGeom prst="roundRect">
              <a:avLst>
                <a:gd name="adj" fmla="val 11234"/>
              </a:avLst>
            </a:prstGeom>
            <a:solidFill>
              <a:schemeClr val="tx2"/>
            </a:solidFill>
            <a:ln w="63500">
              <a:noFill/>
            </a:ln>
            <a:effectLst/>
          </p:spPr>
        </p:pic>
        <p:pic>
          <p:nvPicPr>
            <p:cNvPr id="16" name="Picture 1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2666845"/>
              <a:ext cx="1089128" cy="470424"/>
            </a:xfrm>
            <a:prstGeom prst="roundRect">
              <a:avLst>
                <a:gd name="adj" fmla="val 11234"/>
              </a:avLst>
            </a:prstGeom>
            <a:solidFill>
              <a:schemeClr val="tx2"/>
            </a:solidFill>
            <a:ln w="63500">
              <a:noFill/>
            </a:ln>
            <a:effectLst/>
          </p:spPr>
        </p:pic>
        <p:pic>
          <p:nvPicPr>
            <p:cNvPr id="17" name="Picture 1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2135332"/>
              <a:ext cx="1089128" cy="470424"/>
            </a:xfrm>
            <a:prstGeom prst="roundRect">
              <a:avLst>
                <a:gd name="adj" fmla="val 11234"/>
              </a:avLst>
            </a:prstGeom>
            <a:solidFill>
              <a:schemeClr val="tx2"/>
            </a:solidFill>
            <a:ln w="63500">
              <a:noFill/>
            </a:ln>
            <a:effectLst/>
          </p:spPr>
        </p:pic>
      </p:grpSp>
      <p:sp>
        <p:nvSpPr>
          <p:cNvPr id="18" name="Oval 17"/>
          <p:cNvSpPr/>
          <p:nvPr/>
        </p:nvSpPr>
        <p:spPr bwMode="auto">
          <a:xfrm>
            <a:off x="3508553" y="4001692"/>
            <a:ext cx="1305042" cy="1330618"/>
          </a:xfrm>
          <a:prstGeom prst="ellipse">
            <a:avLst/>
          </a:prstGeom>
          <a:solidFill>
            <a:srgbClr val="FFFFFF"/>
          </a:solidFill>
          <a:ln w="76200">
            <a:solidFill>
              <a:schemeClr val="bg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sp>
        <p:nvSpPr>
          <p:cNvPr id="19" name="Freeform 52"/>
          <p:cNvSpPr>
            <a:spLocks noEditPoints="1"/>
          </p:cNvSpPr>
          <p:nvPr/>
        </p:nvSpPr>
        <p:spPr bwMode="auto">
          <a:xfrm>
            <a:off x="3711832" y="4133639"/>
            <a:ext cx="904023" cy="688075"/>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002060"/>
          </a:solidFill>
          <a:ln>
            <a:noFill/>
          </a:ln>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0" name="TextBox 19"/>
          <p:cNvSpPr txBox="1"/>
          <p:nvPr/>
        </p:nvSpPr>
        <p:spPr>
          <a:xfrm>
            <a:off x="3395671" y="4671210"/>
            <a:ext cx="1545648" cy="618390"/>
          </a:xfrm>
          <a:prstGeom prst="rect">
            <a:avLst/>
          </a:prstGeom>
          <a:noFill/>
        </p:spPr>
        <p:txBody>
          <a:bodyPr wrap="none" lIns="186521" tIns="149217" rIns="186521" bIns="149217" rtlCol="0">
            <a:spAutoFit/>
          </a:bodyPr>
          <a:lstStyle/>
          <a:p>
            <a:pPr algn="ctr">
              <a:lnSpc>
                <a:spcPct val="90000"/>
              </a:lnSpc>
            </a:pPr>
            <a:r>
              <a:rPr lang="en-US" sz="1122" dirty="0">
                <a:solidFill>
                  <a:srgbClr val="002050"/>
                </a:solidFill>
              </a:rPr>
              <a:t>Hardware VPN or </a:t>
            </a:r>
            <a:br>
              <a:rPr lang="en-US" sz="1122" dirty="0">
                <a:solidFill>
                  <a:srgbClr val="002050"/>
                </a:solidFill>
              </a:rPr>
            </a:br>
            <a:r>
              <a:rPr lang="en-US" sz="1122" dirty="0">
                <a:solidFill>
                  <a:srgbClr val="002050"/>
                </a:solidFill>
              </a:rPr>
              <a:t>Windows RRAS</a:t>
            </a:r>
          </a:p>
        </p:txBody>
      </p:sp>
      <p:sp>
        <p:nvSpPr>
          <p:cNvPr id="21" name="Clpoud Icon"/>
          <p:cNvSpPr>
            <a:spLocks noChangeAspect="1"/>
          </p:cNvSpPr>
          <p:nvPr/>
        </p:nvSpPr>
        <p:spPr bwMode="black">
          <a:xfrm>
            <a:off x="6551165" y="810015"/>
            <a:ext cx="5853665" cy="330794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extLst/>
        </p:spPr>
        <p:style>
          <a:lnRef idx="1">
            <a:schemeClr val="accent1"/>
          </a:lnRef>
          <a:fillRef idx="3">
            <a:schemeClr val="accent1"/>
          </a:fillRef>
          <a:effectRef idx="2">
            <a:schemeClr val="accent1"/>
          </a:effectRef>
          <a:fontRef idx="minor">
            <a:schemeClr val="lt1"/>
          </a:fontRef>
        </p:style>
        <p:txBody>
          <a:bodyPr vert="horz" wrap="square" lIns="93192" tIns="186378" rIns="465943" bIns="46594" numCol="1" anchor="t" anchorCtr="0" compatLnSpc="1">
            <a:prstTxWarp prst="textNoShape">
              <a:avLst/>
            </a:prstTxWarp>
          </a:bodyPr>
          <a:lstStyle/>
          <a:p>
            <a:pPr algn="ctr" fontAlgn="base">
              <a:lnSpc>
                <a:spcPct val="90000"/>
              </a:lnSpc>
              <a:spcBef>
                <a:spcPct val="0"/>
              </a:spcBef>
              <a:spcAft>
                <a:spcPct val="0"/>
              </a:spcAft>
            </a:pPr>
            <a:br>
              <a:rPr lang="en-US" sz="2448" spc="-51" dirty="0">
                <a:solidFill>
                  <a:srgbClr val="FFFFFF"/>
                </a:solidFill>
              </a:rPr>
            </a:br>
            <a:r>
              <a:rPr lang="en-US" sz="2448" spc="-51" dirty="0">
                <a:solidFill>
                  <a:srgbClr val="FFFFFF"/>
                </a:solidFill>
              </a:rPr>
              <a:t>Microsoft Azure</a:t>
            </a:r>
          </a:p>
        </p:txBody>
      </p:sp>
      <p:sp>
        <p:nvSpPr>
          <p:cNvPr id="22" name="Freeform 21"/>
          <p:cNvSpPr/>
          <p:nvPr/>
        </p:nvSpPr>
        <p:spPr bwMode="auto">
          <a:xfrm>
            <a:off x="7952300" y="1971775"/>
            <a:ext cx="4210179" cy="1950016"/>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8695" tIns="149159" rIns="0" bIns="46630" numCol="1" spcCol="0" rtlCol="0" fromWordArt="0" anchor="b" anchorCtr="0" forceAA="0" compatLnSpc="1">
            <a:prstTxWarp prst="textNoShape">
              <a:avLst/>
            </a:prstTxWarp>
            <a:noAutofit/>
          </a:bodyPr>
          <a:lstStyle/>
          <a:p>
            <a:r>
              <a:rPr lang="en-US" sz="1836" dirty="0">
                <a:solidFill>
                  <a:srgbClr val="002050">
                    <a:lumMod val="90000"/>
                    <a:lumOff val="10000"/>
                  </a:srgbClr>
                </a:solidFill>
              </a:rPr>
              <a:t>Virtual Network</a:t>
            </a:r>
          </a:p>
        </p:txBody>
      </p:sp>
      <p:sp>
        <p:nvSpPr>
          <p:cNvPr id="23" name="TextBox 22"/>
          <p:cNvSpPr txBox="1"/>
          <p:nvPr/>
        </p:nvSpPr>
        <p:spPr>
          <a:xfrm>
            <a:off x="6496471" y="3409702"/>
            <a:ext cx="1503534" cy="618390"/>
          </a:xfrm>
          <a:prstGeom prst="rect">
            <a:avLst/>
          </a:prstGeom>
          <a:noFill/>
        </p:spPr>
        <p:txBody>
          <a:bodyPr wrap="square" lIns="186521" tIns="149217" rIns="186521" bIns="149217" rtlCol="0">
            <a:spAutoFit/>
          </a:bodyPr>
          <a:lstStyle/>
          <a:p>
            <a:pPr algn="ctr">
              <a:lnSpc>
                <a:spcPct val="90000"/>
              </a:lnSpc>
            </a:pPr>
            <a:r>
              <a:rPr lang="en-US" sz="1122" dirty="0">
                <a:gradFill>
                  <a:gsLst>
                    <a:gs pos="2917">
                      <a:srgbClr val="FFFFFF"/>
                    </a:gs>
                    <a:gs pos="100000">
                      <a:srgbClr val="FFFFFF"/>
                    </a:gs>
                  </a:gsLst>
                  <a:lin ang="5400000" scaled="0"/>
                </a:gradFill>
              </a:rPr>
              <a:t>VPN </a:t>
            </a:r>
            <a:br>
              <a:rPr lang="en-US" sz="1122" dirty="0">
                <a:gradFill>
                  <a:gsLst>
                    <a:gs pos="2917">
                      <a:srgbClr val="FFFFFF"/>
                    </a:gs>
                    <a:gs pos="100000">
                      <a:srgbClr val="FFFFFF"/>
                    </a:gs>
                  </a:gsLst>
                  <a:lin ang="5400000" scaled="0"/>
                </a:gradFill>
              </a:rPr>
            </a:br>
            <a:r>
              <a:rPr lang="en-US" sz="1122" dirty="0">
                <a:gradFill>
                  <a:gsLst>
                    <a:gs pos="2917">
                      <a:srgbClr val="FFFFFF"/>
                    </a:gs>
                    <a:gs pos="100000">
                      <a:srgbClr val="FFFFFF"/>
                    </a:gs>
                  </a:gsLst>
                  <a:lin ang="5400000" scaled="0"/>
                </a:gradFill>
              </a:rPr>
              <a:t>Gateway</a:t>
            </a:r>
          </a:p>
        </p:txBody>
      </p:sp>
      <p:sp>
        <p:nvSpPr>
          <p:cNvPr id="24" name="Rounded Rectangle 23"/>
          <p:cNvSpPr/>
          <p:nvPr/>
        </p:nvSpPr>
        <p:spPr bwMode="auto">
          <a:xfrm>
            <a:off x="8087890" y="2286168"/>
            <a:ext cx="938287" cy="1246055"/>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25" name="Picture 2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3122887"/>
            <a:ext cx="806711" cy="348440"/>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2729199"/>
            <a:ext cx="806711" cy="348440"/>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2335510"/>
            <a:ext cx="806711" cy="348440"/>
          </a:xfrm>
          <a:prstGeom prst="roundRect">
            <a:avLst>
              <a:gd name="adj" fmla="val 11234"/>
            </a:avLst>
          </a:prstGeom>
          <a:solidFill>
            <a:schemeClr val="tx2"/>
          </a:solidFill>
          <a:ln w="63500">
            <a:noFill/>
          </a:ln>
          <a:effectLst/>
        </p:spPr>
      </p:pic>
      <p:sp>
        <p:nvSpPr>
          <p:cNvPr id="28" name="TextBox 27"/>
          <p:cNvSpPr txBox="1"/>
          <p:nvPr/>
        </p:nvSpPr>
        <p:spPr>
          <a:xfrm>
            <a:off x="8087890" y="1929699"/>
            <a:ext cx="937912" cy="456776"/>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1&gt;</a:t>
            </a:r>
          </a:p>
        </p:txBody>
      </p:sp>
      <p:sp>
        <p:nvSpPr>
          <p:cNvPr id="29" name="TextBox 28"/>
          <p:cNvSpPr txBox="1"/>
          <p:nvPr/>
        </p:nvSpPr>
        <p:spPr>
          <a:xfrm>
            <a:off x="9091215" y="1929699"/>
            <a:ext cx="934691" cy="456776"/>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2&gt;</a:t>
            </a:r>
          </a:p>
        </p:txBody>
      </p:sp>
      <p:sp>
        <p:nvSpPr>
          <p:cNvPr id="30" name="TextBox 29"/>
          <p:cNvSpPr txBox="1"/>
          <p:nvPr/>
        </p:nvSpPr>
        <p:spPr>
          <a:xfrm>
            <a:off x="10090944" y="1929699"/>
            <a:ext cx="942633" cy="456730"/>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3&gt;</a:t>
            </a:r>
          </a:p>
        </p:txBody>
      </p:sp>
      <p:pic>
        <p:nvPicPr>
          <p:cNvPr id="31" name="Picture 3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1165021" y="2729198"/>
            <a:ext cx="806711" cy="348440"/>
          </a:xfrm>
          <a:prstGeom prst="roundRect">
            <a:avLst>
              <a:gd name="adj" fmla="val 9180"/>
            </a:avLst>
          </a:prstGeom>
          <a:noFill/>
          <a:ln w="31750">
            <a:solidFill>
              <a:schemeClr val="tx2"/>
            </a:solidFill>
          </a:ln>
        </p:spPr>
      </p:pic>
      <p:grpSp>
        <p:nvGrpSpPr>
          <p:cNvPr id="32" name="Group 31"/>
          <p:cNvGrpSpPr/>
          <p:nvPr/>
        </p:nvGrpSpPr>
        <p:grpSpPr>
          <a:xfrm>
            <a:off x="9091590" y="2286168"/>
            <a:ext cx="938287" cy="1246055"/>
            <a:chOff x="8913268" y="1889001"/>
            <a:chExt cx="919973" cy="1221733"/>
          </a:xfrm>
        </p:grpSpPr>
        <p:sp>
          <p:nvSpPr>
            <p:cNvPr id="33" name="Rounded Rectangle 32"/>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34" name="Picture 3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35" name="Picture 3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36" name="Picture 3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37" name="Group 36"/>
          <p:cNvGrpSpPr/>
          <p:nvPr/>
        </p:nvGrpSpPr>
        <p:grpSpPr>
          <a:xfrm>
            <a:off x="10095290" y="2286168"/>
            <a:ext cx="938287" cy="1246055"/>
            <a:chOff x="9897377" y="1889001"/>
            <a:chExt cx="919973" cy="1221733"/>
          </a:xfrm>
        </p:grpSpPr>
        <p:sp>
          <p:nvSpPr>
            <p:cNvPr id="38" name="Rounded Rectangle 37"/>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39" name="Picture 3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40" name="Picture 3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41" name="Picture 4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42" name="TextBox 41"/>
          <p:cNvSpPr txBox="1"/>
          <p:nvPr/>
        </p:nvSpPr>
        <p:spPr>
          <a:xfrm>
            <a:off x="11165021" y="2203673"/>
            <a:ext cx="806712" cy="618390"/>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DNS Server</a:t>
            </a:r>
          </a:p>
        </p:txBody>
      </p:sp>
      <p:sp>
        <p:nvSpPr>
          <p:cNvPr id="43" name="Oval 42"/>
          <p:cNvSpPr/>
          <p:nvPr/>
        </p:nvSpPr>
        <p:spPr bwMode="auto">
          <a:xfrm>
            <a:off x="6682609" y="2891819"/>
            <a:ext cx="1138247" cy="1138247"/>
          </a:xfrm>
          <a:prstGeom prst="ellipse">
            <a:avLst/>
          </a:prstGeom>
          <a:solidFill>
            <a:srgbClr val="FFFFFF"/>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sp>
        <p:nvSpPr>
          <p:cNvPr id="44" name="Freeform 52"/>
          <p:cNvSpPr>
            <a:spLocks noEditPoints="1"/>
          </p:cNvSpPr>
          <p:nvPr/>
        </p:nvSpPr>
        <p:spPr bwMode="auto">
          <a:xfrm>
            <a:off x="6881371" y="2979275"/>
            <a:ext cx="740724" cy="552948"/>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45" name="TextBox 44"/>
          <p:cNvSpPr txBox="1"/>
          <p:nvPr/>
        </p:nvSpPr>
        <p:spPr>
          <a:xfrm>
            <a:off x="6782778" y="3429187"/>
            <a:ext cx="937912" cy="618390"/>
          </a:xfrm>
          <a:prstGeom prst="rect">
            <a:avLst/>
          </a:prstGeom>
          <a:noFill/>
        </p:spPr>
        <p:txBody>
          <a:bodyPr wrap="square" lIns="93260" tIns="149217" rIns="93260" bIns="149217" rtlCol="0">
            <a:spAutoFit/>
          </a:bodyPr>
          <a:lstStyle/>
          <a:p>
            <a:pPr algn="ctr">
              <a:lnSpc>
                <a:spcPct val="90000"/>
              </a:lnSpc>
            </a:pPr>
            <a:r>
              <a:rPr lang="en-US" sz="1122" dirty="0">
                <a:solidFill>
                  <a:srgbClr val="002050"/>
                </a:solidFill>
              </a:rPr>
              <a:t>VPN Gateway</a:t>
            </a:r>
          </a:p>
        </p:txBody>
      </p:sp>
      <p:cxnSp>
        <p:nvCxnSpPr>
          <p:cNvPr id="46" name="Elbow Connector 45"/>
          <p:cNvCxnSpPr>
            <a:stCxn id="18" idx="0"/>
          </p:cNvCxnSpPr>
          <p:nvPr/>
        </p:nvCxnSpPr>
        <p:spPr>
          <a:xfrm rot="5400000" flipH="1" flipV="1">
            <a:off x="5127941" y="2530395"/>
            <a:ext cx="504430" cy="2438165"/>
          </a:xfrm>
          <a:prstGeom prst="bentConnector2">
            <a:avLst/>
          </a:prstGeom>
          <a:ln w="571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p:cNvSpPr txBox="1"/>
          <p:nvPr/>
        </p:nvSpPr>
        <p:spPr>
          <a:xfrm>
            <a:off x="5309038" y="2721349"/>
            <a:ext cx="1514520" cy="877622"/>
          </a:xfrm>
          <a:prstGeom prst="rect">
            <a:avLst/>
          </a:prstGeom>
          <a:noFill/>
        </p:spPr>
        <p:txBody>
          <a:bodyPr wrap="none" lIns="0" tIns="149217" rIns="186521" bIns="149217" rtlCol="0">
            <a:spAutoFit/>
          </a:bodyPr>
          <a:lstStyle/>
          <a:p>
            <a:pPr algn="ctr">
              <a:lnSpc>
                <a:spcPct val="90000"/>
              </a:lnSpc>
            </a:pPr>
            <a:r>
              <a:rPr lang="en-US" sz="2040" dirty="0">
                <a:gradFill>
                  <a:gsLst>
                    <a:gs pos="2917">
                      <a:srgbClr val="FFFFFF"/>
                    </a:gs>
                    <a:gs pos="100000">
                      <a:srgbClr val="FFFFFF"/>
                    </a:gs>
                  </a:gsLst>
                  <a:lin ang="5400000" scaled="0"/>
                </a:gradFill>
              </a:rPr>
              <a:t>Site-to-Site</a:t>
            </a:r>
            <a:br>
              <a:rPr lang="en-US" sz="2040" dirty="0">
                <a:gradFill>
                  <a:gsLst>
                    <a:gs pos="2917">
                      <a:srgbClr val="FFFFFF"/>
                    </a:gs>
                    <a:gs pos="100000">
                      <a:srgbClr val="FFFFFF"/>
                    </a:gs>
                  </a:gsLst>
                  <a:lin ang="5400000" scaled="0"/>
                </a:gradFill>
              </a:rPr>
            </a:br>
            <a:r>
              <a:rPr lang="en-US" sz="2040" dirty="0">
                <a:gradFill>
                  <a:gsLst>
                    <a:gs pos="2917">
                      <a:srgbClr val="FFFFFF"/>
                    </a:gs>
                    <a:gs pos="100000">
                      <a:srgbClr val="FFFFFF"/>
                    </a:gs>
                  </a:gsLst>
                  <a:lin ang="5400000" scaled="0"/>
                </a:gradFill>
              </a:rPr>
              <a:t>VPN</a:t>
            </a:r>
          </a:p>
        </p:txBody>
      </p:sp>
      <p:sp>
        <p:nvSpPr>
          <p:cNvPr id="48" name="Text Placeholder 32"/>
          <p:cNvSpPr txBox="1">
            <a:spLocks/>
          </p:cNvSpPr>
          <p:nvPr/>
        </p:nvSpPr>
        <p:spPr>
          <a:xfrm>
            <a:off x="280987" y="1397944"/>
            <a:ext cx="12033250" cy="50711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060">
              <a:spcAft>
                <a:spcPts val="612"/>
              </a:spcAft>
            </a:pPr>
            <a:endParaRPr lang="en-US" sz="2040" spc="-51" dirty="0">
              <a:solidFill>
                <a:schemeClr val="tx1"/>
              </a:solidFill>
            </a:endParaRPr>
          </a:p>
        </p:txBody>
      </p:sp>
    </p:spTree>
    <p:extLst>
      <p:ext uri="{BB962C8B-B14F-4D97-AF65-F5344CB8AC3E}">
        <p14:creationId xmlns:p14="http://schemas.microsoft.com/office/powerpoint/2010/main" val="22853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ExpressRoute</a:t>
            </a:r>
          </a:p>
        </p:txBody>
      </p:sp>
      <p:grpSp>
        <p:nvGrpSpPr>
          <p:cNvPr id="4" name="Group 3"/>
          <p:cNvGrpSpPr/>
          <p:nvPr/>
        </p:nvGrpSpPr>
        <p:grpSpPr>
          <a:xfrm>
            <a:off x="6096018" y="1214987"/>
            <a:ext cx="6103071" cy="1215475"/>
            <a:chOff x="6096000" y="1437303"/>
            <a:chExt cx="6103937" cy="1215647"/>
          </a:xfrm>
        </p:grpSpPr>
        <p:sp>
          <p:nvSpPr>
            <p:cNvPr id="5" name="Rectangle 4"/>
            <p:cNvSpPr/>
            <p:nvPr/>
          </p:nvSpPr>
          <p:spPr bwMode="auto">
            <a:xfrm>
              <a:off x="6096000" y="1437303"/>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Predictable performance</a:t>
              </a:r>
            </a:p>
          </p:txBody>
        </p:sp>
        <p:sp>
          <p:nvSpPr>
            <p:cNvPr id="6" name="Freeform 529"/>
            <p:cNvSpPr>
              <a:spLocks noChangeAspect="1"/>
            </p:cNvSpPr>
            <p:nvPr/>
          </p:nvSpPr>
          <p:spPr bwMode="auto">
            <a:xfrm>
              <a:off x="11250774" y="1861968"/>
              <a:ext cx="812421" cy="610776"/>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3816" y="1211262"/>
            <a:ext cx="5538986" cy="5183423"/>
          </a:xfrm>
          <a:prstGeom prst="rect">
            <a:avLst/>
          </a:prstGeom>
          <a:solidFill>
            <a:schemeClr val="accent1"/>
          </a:solidFill>
          <a:ln>
            <a:noFill/>
          </a:ln>
        </p:spPr>
        <p:txBody>
          <a:bodyPr wrap="square" lIns="182854" tIns="146283" rIns="182854" bIns="146283" rtlCol="0">
            <a:noAutofit/>
          </a:bodyPr>
          <a:lstStyle/>
          <a:p>
            <a:pPr defTabSz="932324"/>
            <a:r>
              <a:rPr lang="en-US" sz="2800" dirty="0">
                <a:solidFill>
                  <a:srgbClr val="EFEFEF"/>
                </a:solidFill>
                <a:latin typeface="Segoe UI Light"/>
              </a:rPr>
              <a:t>Provides organizations a private, </a:t>
            </a:r>
            <a:br>
              <a:rPr lang="en-US" sz="2800" dirty="0">
                <a:solidFill>
                  <a:srgbClr val="EFEFEF"/>
                </a:solidFill>
                <a:latin typeface="Segoe UI Light"/>
              </a:rPr>
            </a:br>
            <a:r>
              <a:rPr lang="en-US" sz="2800" dirty="0">
                <a:solidFill>
                  <a:srgbClr val="EFEFEF"/>
                </a:solidFill>
                <a:latin typeface="Segoe UI Light"/>
              </a:rPr>
              <a:t>dedicated, high-throughput network connection between Azure datacenters and their on-premises IT environment.</a:t>
            </a:r>
          </a:p>
          <a:p>
            <a:pPr defTabSz="932324"/>
            <a:endParaRPr lang="en-US" sz="2400" dirty="0">
              <a:solidFill>
                <a:srgbClr val="EFEFEF"/>
              </a:solidFill>
            </a:endParaRPr>
          </a:p>
          <a:p>
            <a:pPr defTabSz="932324"/>
            <a:endParaRPr lang="en-US" sz="2400" dirty="0">
              <a:solidFill>
                <a:srgbClr val="EFEFEF"/>
              </a:solidFill>
            </a:endParaRPr>
          </a:p>
          <a:p>
            <a:pPr defTabSz="932324"/>
            <a:endParaRPr lang="en-US" sz="2400" dirty="0">
              <a:solidFill>
                <a:srgbClr val="EFEFEF"/>
              </a:solidFill>
            </a:endParaRPr>
          </a:p>
        </p:txBody>
      </p:sp>
      <p:grpSp>
        <p:nvGrpSpPr>
          <p:cNvPr id="8" name="Group 7"/>
          <p:cNvGrpSpPr/>
          <p:nvPr/>
        </p:nvGrpSpPr>
        <p:grpSpPr>
          <a:xfrm>
            <a:off x="6096018" y="3802062"/>
            <a:ext cx="6103071" cy="1215475"/>
            <a:chOff x="6096000" y="4082978"/>
            <a:chExt cx="6103937" cy="1215647"/>
          </a:xfrm>
        </p:grpSpPr>
        <p:sp>
          <p:nvSpPr>
            <p:cNvPr id="9" name="Rectangle 8"/>
            <p:cNvSpPr/>
            <p:nvPr/>
          </p:nvSpPr>
          <p:spPr bwMode="auto">
            <a:xfrm>
              <a:off x="6096000" y="4082978"/>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High throughput</a:t>
              </a:r>
            </a:p>
          </p:txBody>
        </p:sp>
        <p:sp>
          <p:nvSpPr>
            <p:cNvPr id="10" name="Freeform 83"/>
            <p:cNvSpPr>
              <a:spLocks noEditPoints="1"/>
            </p:cNvSpPr>
            <p:nvPr/>
          </p:nvSpPr>
          <p:spPr bwMode="black">
            <a:xfrm>
              <a:off x="11098652" y="4278400"/>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0" tIns="41147" rIns="82293" bIns="41147" numCol="1" anchor="t" anchorCtr="0" compatLnSpc="1">
              <a:prstTxWarp prst="textNoShape">
                <a:avLst/>
              </a:prstTxWarp>
            </a:bodyPr>
            <a:lstStyle/>
            <a:p>
              <a:pPr algn="ctr" defTabSz="914187"/>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096018" y="2506662"/>
            <a:ext cx="6103071" cy="1215475"/>
            <a:chOff x="6096000" y="2760141"/>
            <a:chExt cx="6103937" cy="1215647"/>
          </a:xfrm>
        </p:grpSpPr>
        <p:sp>
          <p:nvSpPr>
            <p:cNvPr id="12" name="Rectangle 11"/>
            <p:cNvSpPr/>
            <p:nvPr/>
          </p:nvSpPr>
          <p:spPr bwMode="auto">
            <a:xfrm>
              <a:off x="6096000" y="2760141"/>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Security</a:t>
              </a:r>
            </a:p>
          </p:txBody>
        </p:sp>
        <p:sp>
          <p:nvSpPr>
            <p:cNvPr id="13" name="Freeform 26"/>
            <p:cNvSpPr>
              <a:spLocks noChangeAspect="1" noEditPoints="1"/>
            </p:cNvSpPr>
            <p:nvPr/>
          </p:nvSpPr>
          <p:spPr bwMode="auto">
            <a:xfrm>
              <a:off x="11171238" y="3007571"/>
              <a:ext cx="647636" cy="846164"/>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14" name="Group 13"/>
          <p:cNvGrpSpPr/>
          <p:nvPr/>
        </p:nvGrpSpPr>
        <p:grpSpPr>
          <a:xfrm>
            <a:off x="6096018" y="5101187"/>
            <a:ext cx="6103071" cy="1215475"/>
            <a:chOff x="6096000" y="5405816"/>
            <a:chExt cx="6103937" cy="1215647"/>
          </a:xfrm>
        </p:grpSpPr>
        <p:sp>
          <p:nvSpPr>
            <p:cNvPr id="15" name="Rectangle 14"/>
            <p:cNvSpPr/>
            <p:nvPr/>
          </p:nvSpPr>
          <p:spPr bwMode="auto">
            <a:xfrm>
              <a:off x="6096000" y="5405816"/>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Lower cost</a:t>
              </a:r>
            </a:p>
          </p:txBody>
        </p:sp>
        <p:grpSp>
          <p:nvGrpSpPr>
            <p:cNvPr id="16" name="Group 15"/>
            <p:cNvGrpSpPr/>
            <p:nvPr/>
          </p:nvGrpSpPr>
          <p:grpSpPr>
            <a:xfrm>
              <a:off x="11033577" y="5540932"/>
              <a:ext cx="941632" cy="945413"/>
              <a:chOff x="11033577" y="5540932"/>
              <a:chExt cx="941632" cy="945413"/>
            </a:xfrm>
          </p:grpSpPr>
          <p:sp>
            <p:nvSpPr>
              <p:cNvPr id="17" name="Right Arrow 16"/>
              <p:cNvSpPr/>
              <p:nvPr/>
            </p:nvSpPr>
            <p:spPr bwMode="auto">
              <a:xfrm rot="5400000">
                <a:off x="11031686" y="5542823"/>
                <a:ext cx="945413" cy="941632"/>
              </a:xfrm>
              <a:prstGeom prst="right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8"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chemeClr val="bg1">
                  <a:lumMod val="25000"/>
                </a:schemeClr>
              </a:solidFill>
              <a:ln w="31750" cap="sq">
                <a:noFill/>
                <a:miter lim="800000"/>
                <a:headEnd/>
                <a:tailEnd/>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spTree>
    <p:extLst>
      <p:ext uri="{BB962C8B-B14F-4D97-AF65-F5344CB8AC3E}">
        <p14:creationId xmlns:p14="http://schemas.microsoft.com/office/powerpoint/2010/main" val="24444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3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49"/>
            <a:ext cx="11887199" cy="4727448"/>
          </a:xfrm>
        </p:spPr>
        <p:txBody>
          <a:bodyPr/>
          <a:lstStyle/>
          <a:p>
            <a:r>
              <a:rPr lang="en-US" dirty="0"/>
              <a:t>Pay for what you use</a:t>
            </a:r>
          </a:p>
          <a:p>
            <a:r>
              <a:rPr lang="en-US" dirty="0"/>
              <a:t>Exposed via easy and open REST APIs, Client Libraries and Tools</a:t>
            </a:r>
          </a:p>
          <a:p>
            <a:r>
              <a:rPr lang="en-US" dirty="0"/>
              <a:t>Durable, Highly Available and Massively Scalable</a:t>
            </a:r>
          </a:p>
          <a:p>
            <a:r>
              <a:rPr lang="en-US" dirty="0"/>
              <a:t>High-performance, low-latency disk support for I/O intensive workloads running on Azure Virtual Machines </a:t>
            </a:r>
          </a:p>
          <a:p>
            <a:endParaRPr lang="en-US" dirty="0"/>
          </a:p>
          <a:p>
            <a:endParaRPr lang="en-US" dirty="0"/>
          </a:p>
        </p:txBody>
      </p:sp>
      <p:sp>
        <p:nvSpPr>
          <p:cNvPr id="2" name="Title 1"/>
          <p:cNvSpPr>
            <a:spLocks noGrp="1"/>
          </p:cNvSpPr>
          <p:nvPr>
            <p:ph type="title"/>
          </p:nvPr>
        </p:nvSpPr>
        <p:spPr/>
        <p:txBody>
          <a:bodyPr/>
          <a:lstStyle/>
          <a:p>
            <a:r>
              <a:rPr lang="en-US" dirty="0">
                <a:solidFill>
                  <a:schemeClr val="accent3"/>
                </a:solidFill>
              </a:rPr>
              <a:t>Azure Storage</a:t>
            </a:r>
          </a:p>
        </p:txBody>
      </p:sp>
    </p:spTree>
    <p:extLst>
      <p:ext uri="{BB962C8B-B14F-4D97-AF65-F5344CB8AC3E}">
        <p14:creationId xmlns:p14="http://schemas.microsoft.com/office/powerpoint/2010/main" val="38510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932"/>
            <a:ext cx="11889565" cy="6629507"/>
          </a:xfrm>
        </p:spPr>
        <p:txBody>
          <a:bodyPr/>
          <a:lstStyle/>
          <a:p>
            <a:r>
              <a:rPr lang="en-GB" b="1" dirty="0"/>
              <a:t>Disk storage</a:t>
            </a:r>
          </a:p>
          <a:p>
            <a:pPr lvl="1"/>
            <a:r>
              <a:rPr lang="en-US" dirty="0"/>
              <a:t>Premium storage for I/O-intensive applications</a:t>
            </a:r>
            <a:endParaRPr lang="en-GB" b="1" dirty="0"/>
          </a:p>
          <a:p>
            <a:r>
              <a:rPr lang="en-GB" b="1" dirty="0"/>
              <a:t>Blob storage</a:t>
            </a:r>
            <a:endParaRPr lang="en-GB" dirty="0"/>
          </a:p>
          <a:p>
            <a:pPr lvl="1"/>
            <a:r>
              <a:rPr lang="en-GB" dirty="0"/>
              <a:t>Blob can be any type of text or binary data, such as a document, media file, or application installer</a:t>
            </a:r>
          </a:p>
          <a:p>
            <a:r>
              <a:rPr lang="en-GB" b="1" dirty="0"/>
              <a:t>Table storage</a:t>
            </a:r>
            <a:endParaRPr lang="en-GB" dirty="0"/>
          </a:p>
          <a:p>
            <a:pPr lvl="1"/>
            <a:r>
              <a:rPr lang="en-GB" dirty="0"/>
              <a:t>Table storage is a NoSQL key-attribute data</a:t>
            </a:r>
          </a:p>
          <a:p>
            <a:r>
              <a:rPr lang="en-GB" b="1" dirty="0"/>
              <a:t>Queue storage</a:t>
            </a:r>
            <a:r>
              <a:rPr lang="en-GB" dirty="0"/>
              <a:t> </a:t>
            </a:r>
          </a:p>
          <a:p>
            <a:pPr lvl="1"/>
            <a:r>
              <a:rPr lang="en-GB" dirty="0"/>
              <a:t>Durable messaging for workflow processing and for communication between components of cloud services.</a:t>
            </a:r>
          </a:p>
          <a:p>
            <a:r>
              <a:rPr lang="en-GB" b="1" dirty="0"/>
              <a:t>File storage</a:t>
            </a:r>
            <a:endParaRPr lang="en-GB" dirty="0"/>
          </a:p>
          <a:p>
            <a:pPr lvl="1"/>
            <a:r>
              <a:rPr lang="en-GB" dirty="0"/>
              <a:t>Shared storage for legacy applications using the standard SMB 2.1 protocol</a:t>
            </a:r>
            <a:endParaRPr lang="en-US" dirty="0"/>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Azure Storage Options</a:t>
            </a:r>
          </a:p>
        </p:txBody>
      </p:sp>
    </p:spTree>
    <p:extLst>
      <p:ext uri="{BB962C8B-B14F-4D97-AF65-F5344CB8AC3E}">
        <p14:creationId xmlns:p14="http://schemas.microsoft.com/office/powerpoint/2010/main" val="48751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Storage Options</a:t>
            </a:r>
          </a:p>
        </p:txBody>
      </p:sp>
      <p:graphicFrame>
        <p:nvGraphicFramePr>
          <p:cNvPr id="25" name="Table 24"/>
          <p:cNvGraphicFramePr>
            <a:graphicFrameLocks noGrp="1"/>
          </p:cNvGraphicFramePr>
          <p:nvPr>
            <p:extLst>
              <p:ext uri="{D42A27DB-BD31-4B8C-83A1-F6EECF244321}">
                <p14:modId xmlns:p14="http://schemas.microsoft.com/office/powerpoint/2010/main" val="3803751945"/>
              </p:ext>
            </p:extLst>
          </p:nvPr>
        </p:nvGraphicFramePr>
        <p:xfrm>
          <a:off x="503237" y="1126287"/>
          <a:ext cx="9702820" cy="5675923"/>
        </p:xfrm>
        <a:graphic>
          <a:graphicData uri="http://schemas.openxmlformats.org/drawingml/2006/table">
            <a:tbl>
              <a:tblPr firstRow="1"/>
              <a:tblGrid>
                <a:gridCol w="2047295">
                  <a:extLst>
                    <a:ext uri="{9D8B030D-6E8A-4147-A177-3AD203B41FA5}">
                      <a16:colId xmlns:a16="http://schemas.microsoft.com/office/drawing/2014/main" val="20000"/>
                    </a:ext>
                  </a:extLst>
                </a:gridCol>
                <a:gridCol w="3553475">
                  <a:extLst>
                    <a:ext uri="{9D8B030D-6E8A-4147-A177-3AD203B41FA5}">
                      <a16:colId xmlns:a16="http://schemas.microsoft.com/office/drawing/2014/main" val="20001"/>
                    </a:ext>
                  </a:extLst>
                </a:gridCol>
                <a:gridCol w="4102050">
                  <a:extLst>
                    <a:ext uri="{9D8B030D-6E8A-4147-A177-3AD203B41FA5}">
                      <a16:colId xmlns:a16="http://schemas.microsoft.com/office/drawing/2014/main" val="20002"/>
                    </a:ext>
                  </a:extLst>
                </a:gridCol>
              </a:tblGrid>
              <a:tr h="30959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Description</a:t>
                      </a:r>
                      <a:endParaRPr lang="en-US" sz="1400"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File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extLst>
                  <a:ext uri="{0D108BD9-81ED-4DB2-BD59-A6C34878D82A}">
                    <a16:rowId xmlns:a16="http://schemas.microsoft.com/office/drawing/2014/main" val="10000"/>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Durability  </a:t>
                      </a:r>
                      <a:br>
                        <a:rPr lang="en-US" sz="1400" dirty="0">
                          <a:ln>
                            <a:noFill/>
                          </a:ln>
                          <a:effectLst/>
                        </a:rPr>
                      </a:br>
                      <a:r>
                        <a:rPr lang="en-US" sz="1400" dirty="0">
                          <a:ln>
                            <a:noFill/>
                          </a:ln>
                          <a:effectLst/>
                        </a:rPr>
                        <a:t>Options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LRS, ZRS, GRS (and  RA-GRS for higher availability)</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LRS, GRS</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1"/>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Accessibility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REST APIs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SMB 2.1 (standard file system APIs)</a:t>
                      </a:r>
                      <a:br>
                        <a:rPr lang="en-US" sz="1400" dirty="0">
                          <a:ln>
                            <a:noFill/>
                          </a:ln>
                          <a:effectLst/>
                        </a:rPr>
                      </a:br>
                      <a:r>
                        <a:rPr lang="en-US" sz="1400" dirty="0">
                          <a:ln>
                            <a:noFill/>
                          </a:ln>
                          <a:effectLst/>
                        </a:rPr>
                        <a:t>REST APIs </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2"/>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Connectivity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REST – Worldwide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SMB 2.1 - Within region</a:t>
                      </a:r>
                      <a:br>
                        <a:rPr lang="en-US" sz="1400" dirty="0">
                          <a:ln>
                            <a:noFill/>
                          </a:ln>
                          <a:effectLst/>
                        </a:rPr>
                      </a:br>
                      <a:r>
                        <a:rPr lang="en-US" sz="1400" dirty="0">
                          <a:ln>
                            <a:noFill/>
                          </a:ln>
                          <a:effectLst/>
                        </a:rPr>
                        <a:t>REST – Worldwide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3"/>
                  </a:ext>
                </a:extLst>
              </a:tr>
              <a:tr h="11726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Endpoints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u="sng" dirty="0">
                          <a:ln>
                            <a:noFill/>
                          </a:ln>
                          <a:effectLst/>
                          <a:hlinkClick r:id="rId3"/>
                        </a:rPr>
                        <a:t>http://myaccount.blob.core.windows.net/mycontainer/myblob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u="sng" dirty="0">
                          <a:ln>
                            <a:noFill/>
                          </a:ln>
                          <a:effectLst/>
                          <a:hlinkClick r:id="rId4"/>
                        </a:rPr>
                        <a:t>\\myaccount.file.core.windows.net\myshare\myfile.txt</a:t>
                      </a:r>
                      <a:endParaRPr lang="en-US" sz="1400" dirty="0">
                        <a:ln>
                          <a:noFill/>
                        </a:ln>
                        <a:effectLst/>
                      </a:endParaRPr>
                    </a:p>
                    <a:p>
                      <a:pPr marL="0" marR="0" algn="l">
                        <a:lnSpc>
                          <a:spcPct val="115000"/>
                        </a:lnSpc>
                        <a:spcBef>
                          <a:spcPts val="0"/>
                        </a:spcBef>
                        <a:spcAft>
                          <a:spcPts val="1000"/>
                        </a:spcAft>
                      </a:pPr>
                      <a:r>
                        <a:rPr lang="en-US" sz="1400" u="sng" dirty="0">
                          <a:ln>
                            <a:noFill/>
                          </a:ln>
                          <a:effectLst/>
                          <a:hlinkClick r:id="rId5"/>
                        </a:rPr>
                        <a:t>http://myaccount.file.core.windows.net/myshare/myfile.txt</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4"/>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Directories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Flat namespace  however prefix listing can simulate virtual directories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True directory objects</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5"/>
                  </a:ext>
                </a:extLst>
              </a:tr>
              <a:tr h="4711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Case Sensitivity of Names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Case sensitive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Case insensitive, but case preserving</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6"/>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Capacity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500TB containers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5TB file shares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7"/>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Throughput</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60 MB/s per 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60 MB/s per share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8"/>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Object size </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1 TB/blob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1 TB/file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9"/>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Billed capacity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Based on bytes written</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Based on file size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291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Storage Options</a:t>
            </a:r>
          </a:p>
        </p:txBody>
      </p:sp>
      <p:graphicFrame>
        <p:nvGraphicFramePr>
          <p:cNvPr id="6" name="Table 5"/>
          <p:cNvGraphicFramePr>
            <a:graphicFrameLocks noGrp="1"/>
          </p:cNvGraphicFramePr>
          <p:nvPr>
            <p:extLst>
              <p:ext uri="{D42A27DB-BD31-4B8C-83A1-F6EECF244321}">
                <p14:modId xmlns:p14="http://schemas.microsoft.com/office/powerpoint/2010/main" val="2338507740"/>
              </p:ext>
            </p:extLst>
          </p:nvPr>
        </p:nvGraphicFramePr>
        <p:xfrm>
          <a:off x="503237" y="1135062"/>
          <a:ext cx="9860844" cy="5466062"/>
        </p:xfrm>
        <a:graphic>
          <a:graphicData uri="http://schemas.openxmlformats.org/drawingml/2006/table">
            <a:tbl>
              <a:tblPr firstRow="1"/>
              <a:tblGrid>
                <a:gridCol w="1956391">
                  <a:extLst>
                    <a:ext uri="{9D8B030D-6E8A-4147-A177-3AD203B41FA5}">
                      <a16:colId xmlns:a16="http://schemas.microsoft.com/office/drawing/2014/main" val="20000"/>
                    </a:ext>
                  </a:extLst>
                </a:gridCol>
                <a:gridCol w="4643387">
                  <a:extLst>
                    <a:ext uri="{9D8B030D-6E8A-4147-A177-3AD203B41FA5}">
                      <a16:colId xmlns:a16="http://schemas.microsoft.com/office/drawing/2014/main" val="20001"/>
                    </a:ext>
                  </a:extLst>
                </a:gridCol>
                <a:gridCol w="3261066">
                  <a:extLst>
                    <a:ext uri="{9D8B030D-6E8A-4147-A177-3AD203B41FA5}">
                      <a16:colId xmlns:a16="http://schemas.microsoft.com/office/drawing/2014/main" val="20002"/>
                    </a:ext>
                  </a:extLst>
                </a:gridCol>
              </a:tblGrid>
              <a:tr h="440309">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Description</a:t>
                      </a:r>
                      <a:endParaRPr lang="en-US" sz="1400"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File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extLst>
                  <a:ext uri="{0D108BD9-81ED-4DB2-BD59-A6C34878D82A}">
                    <a16:rowId xmlns:a16="http://schemas.microsoft.com/office/drawing/2014/main" val="10000"/>
                  </a:ext>
                </a:extLst>
              </a:tr>
              <a:tr h="4907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Relationship with Azure VMs</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Required for booting (OS 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nSpc>
                          <a:spcPct val="107000"/>
                        </a:lnSpc>
                      </a:pPr>
                      <a:endParaRPr lang="en-US" sz="1400">
                        <a:solidFill>
                          <a:schemeClr val="bg1"/>
                        </a:solidFill>
                        <a:effectLst/>
                        <a:latin typeface="Calibri"/>
                      </a:endParaRPr>
                    </a:p>
                  </a:txBody>
                  <a:tcPr marL="64162" marR="64162" marT="32082" marB="3208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1"/>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Scope</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Exclusive/Isolated to a single VM</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Shared access across multiple VMs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2"/>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Snapshots and Copy</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Yes </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No</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3"/>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Configuration</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Configured via portal/Management APIs and available at boot time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Connect after boot (via net use on windows)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4"/>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Built-in authentication</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Built-in authentication</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Set up authentication on net use</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5"/>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Cleanup</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Resources can be cleaned up with VM if needed</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Manually via standard file APIs or REST APIs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6"/>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Access via REST</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Can only access as fixed formatted VHD (single blob) via REST. Files stored in VHD cannot be accessed via REST.</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Individual files stored in share are accessible via REST</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7"/>
                  </a:ext>
                </a:extLst>
              </a:tr>
              <a:tr h="7197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Max Size</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1TB 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5TB File Share</a:t>
                      </a:r>
                    </a:p>
                    <a:p>
                      <a:pPr marL="0" marR="0">
                        <a:lnSpc>
                          <a:spcPct val="115000"/>
                        </a:lnSpc>
                        <a:spcBef>
                          <a:spcPts val="0"/>
                        </a:spcBef>
                        <a:spcAft>
                          <a:spcPts val="1000"/>
                        </a:spcAft>
                      </a:pPr>
                      <a:r>
                        <a:rPr lang="en-US" sz="1400" dirty="0">
                          <a:effectLst/>
                        </a:rPr>
                        <a:t>1TB file within share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8"/>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Max 8KB </a:t>
                      </a:r>
                      <a:r>
                        <a:rPr lang="en-US" sz="1400" dirty="0" err="1">
                          <a:effectLst/>
                        </a:rPr>
                        <a:t>IOps</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500 </a:t>
                      </a:r>
                      <a:r>
                        <a:rPr lang="en-US" sz="1400" dirty="0" err="1">
                          <a:effectLst/>
                        </a:rPr>
                        <a:t>IOps</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1000 </a:t>
                      </a:r>
                      <a:r>
                        <a:rPr lang="en-US" sz="1400" dirty="0" err="1">
                          <a:effectLst/>
                        </a:rPr>
                        <a:t>IOps</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9"/>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Throughput</a:t>
                      </a:r>
                      <a:endParaRPr lang="en-US" sz="1400" b="1" u="none"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Up to 60 MB/s per Disk</a:t>
                      </a:r>
                      <a:endParaRPr lang="en-US" sz="1400" u="none"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Up to 60 MB/s per File Share</a:t>
                      </a:r>
                      <a:endParaRPr lang="en-US" sz="1400" u="none"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730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511457"/>
          </a:xfrm>
        </p:spPr>
        <p:txBody>
          <a:bodyPr/>
          <a:lstStyle/>
          <a:p>
            <a:pPr marL="571500" indent="-571500"/>
            <a:r>
              <a:rPr lang="en-GB" dirty="0"/>
              <a:t>Your trainer</a:t>
            </a:r>
          </a:p>
          <a:p>
            <a:pPr marL="571500" indent="-571500"/>
            <a:r>
              <a:rPr lang="en-GB" dirty="0"/>
              <a:t>You</a:t>
            </a:r>
          </a:p>
          <a:p>
            <a:pPr marL="571500" indent="-571500"/>
            <a:r>
              <a:rPr lang="en-GB" dirty="0"/>
              <a:t>Start and end times</a:t>
            </a:r>
          </a:p>
          <a:p>
            <a:pPr marL="571500" indent="-571500"/>
            <a:r>
              <a:rPr lang="en-GB" dirty="0"/>
              <a:t>Lunch and breaks</a:t>
            </a:r>
          </a:p>
        </p:txBody>
      </p:sp>
      <p:sp>
        <p:nvSpPr>
          <p:cNvPr id="2" name="Title 1"/>
          <p:cNvSpPr>
            <a:spLocks noGrp="1"/>
          </p:cNvSpPr>
          <p:nvPr>
            <p:ph type="title"/>
          </p:nvPr>
        </p:nvSpPr>
        <p:spPr/>
        <p:txBody>
          <a:bodyPr/>
          <a:lstStyle/>
          <a:p>
            <a:r>
              <a:rPr lang="en-US" dirty="0">
                <a:solidFill>
                  <a:srgbClr val="0078D7"/>
                </a:solidFill>
              </a:rPr>
              <a:t>Introduction and logistics</a:t>
            </a:r>
            <a:endParaRPr lang="en-US" sz="4000" dirty="0">
              <a:solidFill>
                <a:schemeClr val="accent3"/>
              </a:solidFill>
            </a:endParaRPr>
          </a:p>
        </p:txBody>
      </p:sp>
    </p:spTree>
    <p:extLst>
      <p:ext uri="{BB962C8B-B14F-4D97-AF65-F5344CB8AC3E}">
        <p14:creationId xmlns:p14="http://schemas.microsoft.com/office/powerpoint/2010/main" val="40134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511457"/>
          </a:xfrm>
        </p:spPr>
        <p:txBody>
          <a:bodyPr/>
          <a:lstStyle/>
          <a:p>
            <a:r>
              <a:rPr lang="en-US"/>
              <a:t>Locally redundant storage (LRS)</a:t>
            </a:r>
          </a:p>
          <a:p>
            <a:r>
              <a:rPr lang="en-US"/>
              <a:t>Zone-redundant storage (ZRS)</a:t>
            </a:r>
          </a:p>
          <a:p>
            <a:r>
              <a:rPr lang="en-US"/>
              <a:t>Geo-redundant storage (GRS)</a:t>
            </a:r>
          </a:p>
          <a:p>
            <a:r>
              <a:rPr lang="en-US"/>
              <a:t>Read access geo-redundant storage (RA-GRS)</a:t>
            </a:r>
          </a:p>
        </p:txBody>
      </p:sp>
      <p:sp>
        <p:nvSpPr>
          <p:cNvPr id="2" name="Title 1"/>
          <p:cNvSpPr>
            <a:spLocks noGrp="1"/>
          </p:cNvSpPr>
          <p:nvPr>
            <p:ph type="title"/>
          </p:nvPr>
        </p:nvSpPr>
        <p:spPr/>
        <p:txBody>
          <a:bodyPr/>
          <a:lstStyle/>
          <a:p>
            <a:r>
              <a:rPr lang="en-US">
                <a:solidFill>
                  <a:schemeClr val="accent3"/>
                </a:solidFill>
              </a:rPr>
              <a:t>Azure Storage Replication Options</a:t>
            </a:r>
            <a:endParaRPr lang="en-US" sz="4000">
              <a:solidFill>
                <a:schemeClr val="accent3"/>
              </a:solidFill>
            </a:endParaRPr>
          </a:p>
        </p:txBody>
      </p:sp>
      <p:graphicFrame>
        <p:nvGraphicFramePr>
          <p:cNvPr id="6" name="Table 5"/>
          <p:cNvGraphicFramePr>
            <a:graphicFrameLocks noGrp="1"/>
          </p:cNvGraphicFramePr>
          <p:nvPr>
            <p:extLst/>
          </p:nvPr>
        </p:nvGraphicFramePr>
        <p:xfrm>
          <a:off x="960437" y="3878262"/>
          <a:ext cx="10099382" cy="2743200"/>
        </p:xfrm>
        <a:graphic>
          <a:graphicData uri="http://schemas.openxmlformats.org/drawingml/2006/table">
            <a:tbl>
              <a:tblPr firstRow="1" bandRow="1">
                <a:tableStyleId>{5C22544A-7EE6-4342-B048-85BDC9FD1C3A}</a:tableStyleId>
              </a:tblPr>
              <a:tblGrid>
                <a:gridCol w="6373432">
                  <a:extLst>
                    <a:ext uri="{9D8B030D-6E8A-4147-A177-3AD203B41FA5}">
                      <a16:colId xmlns:a16="http://schemas.microsoft.com/office/drawing/2014/main" val="134174132"/>
                    </a:ext>
                  </a:extLst>
                </a:gridCol>
                <a:gridCol w="1052676">
                  <a:extLst>
                    <a:ext uri="{9D8B030D-6E8A-4147-A177-3AD203B41FA5}">
                      <a16:colId xmlns:a16="http://schemas.microsoft.com/office/drawing/2014/main" val="1916639482"/>
                    </a:ext>
                  </a:extLst>
                </a:gridCol>
                <a:gridCol w="686897">
                  <a:extLst>
                    <a:ext uri="{9D8B030D-6E8A-4147-A177-3AD203B41FA5}">
                      <a16:colId xmlns:a16="http://schemas.microsoft.com/office/drawing/2014/main" val="2679439533"/>
                    </a:ext>
                  </a:extLst>
                </a:gridCol>
                <a:gridCol w="709999">
                  <a:extLst>
                    <a:ext uri="{9D8B030D-6E8A-4147-A177-3AD203B41FA5}">
                      <a16:colId xmlns:a16="http://schemas.microsoft.com/office/drawing/2014/main" val="2328770300"/>
                    </a:ext>
                  </a:extLst>
                </a:gridCol>
                <a:gridCol w="1276378">
                  <a:extLst>
                    <a:ext uri="{9D8B030D-6E8A-4147-A177-3AD203B41FA5}">
                      <a16:colId xmlns:a16="http://schemas.microsoft.com/office/drawing/2014/main" val="1900026627"/>
                    </a:ext>
                  </a:extLst>
                </a:gridCol>
              </a:tblGrid>
              <a:tr h="685800">
                <a:tc>
                  <a:txBody>
                    <a:bodyPr/>
                    <a:lstStyle/>
                    <a:p>
                      <a:pPr algn="l" fontAlgn="t"/>
                      <a:r>
                        <a:rPr lang="en-US">
                          <a:effectLst/>
                        </a:rPr>
                        <a:t>Replication strategy</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LRS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ZRS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GRS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RA-GRS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900029"/>
                  </a:ext>
                </a:extLst>
              </a:tr>
              <a:tr h="685800">
                <a:tc>
                  <a:txBody>
                    <a:bodyPr/>
                    <a:lstStyle/>
                    <a:p>
                      <a:pPr algn="l" fontAlgn="t"/>
                      <a:r>
                        <a:rPr lang="en-US">
                          <a:effectLst/>
                        </a:rPr>
                        <a:t>Data is replicated across multiple facilities.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7655844"/>
                  </a:ext>
                </a:extLst>
              </a:tr>
              <a:tr h="685800">
                <a:tc>
                  <a:txBody>
                    <a:bodyPr/>
                    <a:lstStyle/>
                    <a:p>
                      <a:pPr algn="l" fontAlgn="t"/>
                      <a:r>
                        <a:rPr lang="en-US">
                          <a:effectLst/>
                        </a:rPr>
                        <a:t>Data can be read from both primary and secondary location.</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730773"/>
                  </a:ext>
                </a:extLst>
              </a:tr>
              <a:tr h="685800">
                <a:tc>
                  <a:txBody>
                    <a:bodyPr/>
                    <a:lstStyle/>
                    <a:p>
                      <a:pPr algn="l" fontAlgn="t"/>
                      <a:r>
                        <a:rPr lang="en-US">
                          <a:effectLst/>
                        </a:rPr>
                        <a:t>Number of copies of data maintained on separate nodes.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3</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3</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6</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6</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58713"/>
                  </a:ext>
                </a:extLst>
              </a:tr>
            </a:tbl>
          </a:graphicData>
        </a:graphic>
      </p:graphicFrame>
      <p:sp>
        <p:nvSpPr>
          <p:cNvPr id="4" name="Rectangle 3"/>
          <p:cNvSpPr/>
          <p:nvPr/>
        </p:nvSpPr>
        <p:spPr bwMode="auto">
          <a:xfrm>
            <a:off x="960437" y="45640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60437" y="52498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60437" y="59356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11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235279"/>
          </a:xfrm>
        </p:spPr>
        <p:txBody>
          <a:bodyPr/>
          <a:lstStyle/>
          <a:p>
            <a:r>
              <a:rPr lang="en-US" dirty="0"/>
              <a:t>Azure Storage exposes storage resources via a </a:t>
            </a:r>
            <a:r>
              <a:rPr lang="en-US" dirty="0">
                <a:hlinkClick r:id="rId3"/>
              </a:rPr>
              <a:t>REST API</a:t>
            </a:r>
            <a:r>
              <a:rPr lang="en-US" dirty="0"/>
              <a:t> </a:t>
            </a:r>
          </a:p>
          <a:p>
            <a:r>
              <a:rPr lang="en-US" dirty="0"/>
              <a:t>Can be called by any language that can make HTTP / HTTPS requests </a:t>
            </a:r>
          </a:p>
          <a:p>
            <a:r>
              <a:rPr lang="en-US" dirty="0"/>
              <a:t>Azure Storage offers programming libraries for several popular languages</a:t>
            </a:r>
          </a:p>
          <a:p>
            <a:r>
              <a:rPr lang="en-US" dirty="0"/>
              <a:t>Tools and Libraries</a:t>
            </a:r>
            <a:endParaRPr lang="en-US" dirty="0">
              <a:solidFill>
                <a:schemeClr val="tx1"/>
              </a:solidFill>
            </a:endParaRPr>
          </a:p>
          <a:p>
            <a:pPr lvl="1"/>
            <a:r>
              <a:rPr lang="en-US" dirty="0">
                <a:cs typeface="Segoe UI Light" panose="020B0502040204020203" pitchFamily="34" charset="0"/>
              </a:rPr>
              <a:t>Client libraries</a:t>
            </a:r>
          </a:p>
          <a:p>
            <a:pPr lvl="1"/>
            <a:r>
              <a:rPr lang="en-US" dirty="0">
                <a:cs typeface="Segoe UI Light" panose="020B0502040204020203" pitchFamily="34" charset="0"/>
              </a:rPr>
              <a:t>PowerShell commands</a:t>
            </a:r>
          </a:p>
          <a:p>
            <a:pPr marL="784338" lvl="3" indent="0">
              <a:buNone/>
            </a:pPr>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a:solidFill>
                  <a:schemeClr val="accent3"/>
                </a:solidFill>
              </a:rPr>
              <a:t>Developing Against Azure Storage</a:t>
            </a:r>
          </a:p>
        </p:txBody>
      </p:sp>
    </p:spTree>
    <p:extLst>
      <p:ext uri="{BB962C8B-B14F-4D97-AF65-F5344CB8AC3E}">
        <p14:creationId xmlns:p14="http://schemas.microsoft.com/office/powerpoint/2010/main" val="333053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8D7"/>
                </a:solidFill>
              </a:rPr>
              <a:t>Azure Storage Architecture</a:t>
            </a:r>
            <a:endParaRPr lang="en-US" sz="4000">
              <a:solidFill>
                <a:schemeClr val="accent3"/>
              </a:solidFill>
            </a:endParaRPr>
          </a:p>
        </p:txBody>
      </p:sp>
      <p:sp>
        <p:nvSpPr>
          <p:cNvPr id="25" name="Rectangle 24"/>
          <p:cNvSpPr/>
          <p:nvPr/>
        </p:nvSpPr>
        <p:spPr bwMode="auto">
          <a:xfrm>
            <a:off x="808036" y="3777988"/>
            <a:ext cx="7545610" cy="1098110"/>
          </a:xfrm>
          <a:prstGeom prst="rect">
            <a:avLst/>
          </a:prstGeom>
          <a:solidFill>
            <a:srgbClr val="15AEEF"/>
          </a:soli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Scale Out &amp; Auto Load Balancing </a:t>
            </a:r>
            <a:b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Layer</a:t>
            </a:r>
          </a:p>
        </p:txBody>
      </p:sp>
      <p:sp>
        <p:nvSpPr>
          <p:cNvPr id="26" name="Rectangle 25"/>
          <p:cNvSpPr/>
          <p:nvPr/>
        </p:nvSpPr>
        <p:spPr bwMode="auto">
          <a:xfrm>
            <a:off x="808036" y="5032969"/>
            <a:ext cx="7545609" cy="1195217"/>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Distributed Replication Layer</a:t>
            </a:r>
          </a:p>
        </p:txBody>
      </p:sp>
      <p:grpSp>
        <p:nvGrpSpPr>
          <p:cNvPr id="27" name="Group 26"/>
          <p:cNvGrpSpPr/>
          <p:nvPr/>
        </p:nvGrpSpPr>
        <p:grpSpPr>
          <a:xfrm>
            <a:off x="808037" y="1439862"/>
            <a:ext cx="5758658" cy="2105811"/>
            <a:chOff x="2510325" y="1167697"/>
            <a:chExt cx="5549595" cy="2148037"/>
          </a:xfrm>
          <a:solidFill>
            <a:srgbClr val="0A5BBA"/>
          </a:solidFill>
        </p:grpSpPr>
        <p:sp>
          <p:nvSpPr>
            <p:cNvPr id="28" name="Rectangle 27"/>
            <p:cNvSpPr/>
            <p:nvPr/>
          </p:nvSpPr>
          <p:spPr bwMode="auto">
            <a:xfrm>
              <a:off x="2510325" y="2246793"/>
              <a:ext cx="1737342"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Blob/Disk</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sp>
          <p:nvSpPr>
            <p:cNvPr id="29" name="Rectangle 28"/>
            <p:cNvSpPr/>
            <p:nvPr/>
          </p:nvSpPr>
          <p:spPr bwMode="auto">
            <a:xfrm>
              <a:off x="6323761" y="2246793"/>
              <a:ext cx="1736159"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sp>
          <p:nvSpPr>
            <p:cNvPr id="30" name="Rectangle 29"/>
            <p:cNvSpPr/>
            <p:nvPr/>
          </p:nvSpPr>
          <p:spPr bwMode="auto">
            <a:xfrm>
              <a:off x="4431727" y="2239159"/>
              <a:ext cx="1737342"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cxnSp>
          <p:nvCxnSpPr>
            <p:cNvPr id="31" name="Straight Arrow Connector 30"/>
            <p:cNvCxnSpPr/>
            <p:nvPr/>
          </p:nvCxnSpPr>
          <p:spPr>
            <a:xfrm flipV="1">
              <a:off x="3383628"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2" name="TextBox 31"/>
            <p:cNvSpPr txBox="1"/>
            <p:nvPr/>
          </p:nvSpPr>
          <p:spPr>
            <a:xfrm>
              <a:off x="2866338"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cxnSp>
          <p:nvCxnSpPr>
            <p:cNvPr id="33" name="Straight Arrow Connector 32"/>
            <p:cNvCxnSpPr/>
            <p:nvPr/>
          </p:nvCxnSpPr>
          <p:spPr>
            <a:xfrm flipV="1">
              <a:off x="7153395"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cxnSp>
          <p:nvCxnSpPr>
            <p:cNvPr id="34" name="Straight Arrow Connector 33"/>
            <p:cNvCxnSpPr/>
            <p:nvPr/>
          </p:nvCxnSpPr>
          <p:spPr>
            <a:xfrm flipV="1">
              <a:off x="5248099"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5" name="TextBox 34"/>
            <p:cNvSpPr txBox="1"/>
            <p:nvPr/>
          </p:nvSpPr>
          <p:spPr>
            <a:xfrm>
              <a:off x="4726463"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sp>
          <p:nvSpPr>
            <p:cNvPr id="36" name="TextBox 35"/>
            <p:cNvSpPr txBox="1"/>
            <p:nvPr/>
          </p:nvSpPr>
          <p:spPr>
            <a:xfrm>
              <a:off x="6610209"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grpSp>
      <p:grpSp>
        <p:nvGrpSpPr>
          <p:cNvPr id="37" name="Group 36"/>
          <p:cNvGrpSpPr/>
          <p:nvPr/>
        </p:nvGrpSpPr>
        <p:grpSpPr>
          <a:xfrm>
            <a:off x="6358494" y="1468566"/>
            <a:ext cx="1997431" cy="2081200"/>
            <a:chOff x="7942545" y="1180640"/>
            <a:chExt cx="2037485" cy="2135094"/>
          </a:xfrm>
          <a:solidFill>
            <a:srgbClr val="15AEEF"/>
          </a:solidFill>
        </p:grpSpPr>
        <p:cxnSp>
          <p:nvCxnSpPr>
            <p:cNvPr id="40" name="Straight Arrow Connector 39"/>
            <p:cNvCxnSpPr/>
            <p:nvPr/>
          </p:nvCxnSpPr>
          <p:spPr>
            <a:xfrm flipV="1">
              <a:off x="8450680" y="1674320"/>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8" name="TextBox 37"/>
            <p:cNvSpPr txBox="1"/>
            <p:nvPr/>
          </p:nvSpPr>
          <p:spPr>
            <a:xfrm>
              <a:off x="7942545" y="1180641"/>
              <a:ext cx="1034579" cy="627864"/>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sp>
          <p:nvSpPr>
            <p:cNvPr id="39" name="Rectangle 38"/>
            <p:cNvSpPr/>
            <p:nvPr/>
          </p:nvSpPr>
          <p:spPr bwMode="auto">
            <a:xfrm>
              <a:off x="8188807" y="2246793"/>
              <a:ext cx="1737342" cy="106894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 Share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cxnSp>
          <p:nvCxnSpPr>
            <p:cNvPr id="41" name="Straight Arrow Connector 40"/>
            <p:cNvCxnSpPr/>
            <p:nvPr/>
          </p:nvCxnSpPr>
          <p:spPr>
            <a:xfrm flipV="1">
              <a:off x="9531106" y="1674320"/>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42" name="TextBox 41"/>
            <p:cNvSpPr txBox="1"/>
            <p:nvPr/>
          </p:nvSpPr>
          <p:spPr>
            <a:xfrm>
              <a:off x="8995145" y="1180640"/>
              <a:ext cx="984885" cy="627864"/>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SMB</a:t>
              </a:r>
            </a:p>
          </p:txBody>
        </p:sp>
      </p:grpSp>
    </p:spTree>
    <p:extLst>
      <p:ext uri="{BB962C8B-B14F-4D97-AF65-F5344CB8AC3E}">
        <p14:creationId xmlns:p14="http://schemas.microsoft.com/office/powerpoint/2010/main" val="5554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Storage Account</a:t>
            </a: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1212849"/>
            <a:ext cx="8686800" cy="5244001"/>
          </a:xfrm>
          <a:prstGeom prst="rect">
            <a:avLst/>
          </a:prstGeom>
        </p:spPr>
      </p:pic>
    </p:spTree>
    <p:extLst>
      <p:ext uri="{BB962C8B-B14F-4D97-AF65-F5344CB8AC3E}">
        <p14:creationId xmlns:p14="http://schemas.microsoft.com/office/powerpoint/2010/main" val="35222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Storage Account</a:t>
            </a:r>
          </a:p>
        </p:txBody>
      </p:sp>
      <p:pic>
        <p:nvPicPr>
          <p:cNvPr id="4" name="Picture 3"/>
          <p:cNvPicPr>
            <a:picLocks noChangeAspect="1"/>
          </p:cNvPicPr>
          <p:nvPr/>
        </p:nvPicPr>
        <p:blipFill>
          <a:blip r:embed="rId3"/>
          <a:stretch>
            <a:fillRect/>
          </a:stretch>
        </p:blipFill>
        <p:spPr>
          <a:xfrm>
            <a:off x="1830643" y="1006928"/>
            <a:ext cx="8775188" cy="5893633"/>
          </a:xfrm>
          <a:prstGeom prst="rect">
            <a:avLst/>
          </a:prstGeom>
        </p:spPr>
      </p:pic>
    </p:spTree>
    <p:extLst>
      <p:ext uri="{BB962C8B-B14F-4D97-AF65-F5344CB8AC3E}">
        <p14:creationId xmlns:p14="http://schemas.microsoft.com/office/powerpoint/2010/main" val="20214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Virtual Machine</a:t>
            </a:r>
            <a:endParaRPr lang="en-US" sz="4000">
              <a:solidFill>
                <a:schemeClr val="accent3"/>
              </a:solidFill>
            </a:endParaRPr>
          </a:p>
        </p:txBody>
      </p:sp>
      <p:sp>
        <p:nvSpPr>
          <p:cNvPr id="61" name="Rectangle 60"/>
          <p:cNvSpPr/>
          <p:nvPr/>
        </p:nvSpPr>
        <p:spPr>
          <a:xfrm>
            <a:off x="855768" y="3324893"/>
            <a:ext cx="10925069" cy="2492990"/>
          </a:xfrm>
          <a:prstGeom prst="rect">
            <a:avLst/>
          </a:prstGeom>
        </p:spPr>
        <p:txBody>
          <a:bodyPr wrap="square">
            <a:spAutoFit/>
          </a:bodyPr>
          <a:lstStyle/>
          <a:p>
            <a:pPr defTabSz="932597"/>
            <a:r>
              <a:rPr lang="en-US" sz="2600">
                <a:solidFill>
                  <a:srgbClr val="505050">
                    <a:lumMod val="75000"/>
                  </a:srgbClr>
                </a:solidFill>
              </a:rPr>
              <a:t>An Azure Virtual Machine gives you the flexibility of virtualization without having to buy and maintain the physical hardware that runs the virtual machine. </a:t>
            </a:r>
          </a:p>
          <a:p>
            <a:pPr defTabSz="932597"/>
            <a:endParaRPr lang="en-US" sz="2600">
              <a:solidFill>
                <a:srgbClr val="505050">
                  <a:lumMod val="75000"/>
                </a:srgbClr>
              </a:solidFill>
            </a:endParaRPr>
          </a:p>
          <a:p>
            <a:pPr defTabSz="932597"/>
            <a:r>
              <a:rPr lang="en-US" sz="2600">
                <a:solidFill>
                  <a:srgbClr val="505050">
                    <a:lumMod val="75000"/>
                  </a:srgbClr>
                </a:solidFill>
              </a:rPr>
              <a:t>You still need to maintain the virtual machine: configuring, patching, and maintaining the software that runs on the virtual machine.</a:t>
            </a:r>
            <a:endParaRPr lang="es-CO" sz="2600">
              <a:solidFill>
                <a:srgbClr val="505050">
                  <a:lumMod val="75000"/>
                </a:srgbClr>
              </a:solidFill>
            </a:endParaRPr>
          </a:p>
        </p:txBody>
      </p:sp>
      <p:pic>
        <p:nvPicPr>
          <p:cNvPr id="62" name="Picture 61"/>
          <p:cNvPicPr>
            <a:picLocks noChangeAspect="1"/>
          </p:cNvPicPr>
          <p:nvPr/>
        </p:nvPicPr>
        <p:blipFill>
          <a:blip r:embed="rId3"/>
          <a:stretch>
            <a:fillRect/>
          </a:stretch>
        </p:blipFill>
        <p:spPr>
          <a:xfrm>
            <a:off x="643958" y="1727612"/>
            <a:ext cx="3502640" cy="1541162"/>
          </a:xfrm>
          <a:prstGeom prst="rect">
            <a:avLst/>
          </a:prstGeom>
        </p:spPr>
      </p:pic>
      <p:sp>
        <p:nvSpPr>
          <p:cNvPr id="5" name="Slide Number Placeholder 3">
            <a:extLst>
              <a:ext uri="{FF2B5EF4-FFF2-40B4-BE49-F238E27FC236}">
                <a16:creationId xmlns:a16="http://schemas.microsoft.com/office/drawing/2014/main" id="{CB7970FB-6BC8-4395-ACFC-541C57F6018B}"/>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60077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a:spLocks noGrp="1"/>
          </p:cNvSpPr>
          <p:nvPr>
            <p:ph type="title"/>
          </p:nvPr>
        </p:nvSpPr>
        <p:spPr>
          <a:xfrm>
            <a:off x="274639" y="295274"/>
            <a:ext cx="11889564" cy="917575"/>
          </a:xfrm>
        </p:spPr>
        <p:txBody>
          <a:bodyPr/>
          <a:lstStyle/>
          <a:p>
            <a:r>
              <a:rPr lang="en-US">
                <a:solidFill>
                  <a:schemeClr val="accent3"/>
                </a:solidFill>
              </a:rPr>
              <a:t>Azure Virtual Machine Sizes</a:t>
            </a:r>
            <a:endParaRPr lang="en-US" sz="4000">
              <a:solidFill>
                <a:schemeClr val="accent3"/>
              </a:solidFill>
            </a:endParaRPr>
          </a:p>
        </p:txBody>
      </p:sp>
      <p:sp>
        <p:nvSpPr>
          <p:cNvPr id="74" name="Rectangle 73"/>
          <p:cNvSpPr/>
          <p:nvPr/>
        </p:nvSpPr>
        <p:spPr>
          <a:xfrm>
            <a:off x="463793" y="1738733"/>
            <a:ext cx="11113523" cy="3416320"/>
          </a:xfrm>
          <a:prstGeom prst="rect">
            <a:avLst/>
          </a:prstGeom>
        </p:spPr>
        <p:txBody>
          <a:bodyPr wrap="square">
            <a:spAutoFit/>
          </a:bodyPr>
          <a:lstStyle/>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r>
              <a:rPr lang="en-US" sz="2400">
                <a:solidFill>
                  <a:srgbClr val="505050">
                    <a:lumMod val="75000"/>
                  </a:srgbClr>
                </a:solidFill>
              </a:rPr>
              <a:t>Each series have different capabilities such as SSD local drives or support for Premium Storage. </a:t>
            </a:r>
          </a:p>
          <a:p>
            <a:pPr defTabSz="932597"/>
            <a:endParaRPr lang="en-US" sz="2400">
              <a:solidFill>
                <a:srgbClr val="505050">
                  <a:lumMod val="75000"/>
                </a:srgbClr>
              </a:solidFill>
            </a:endParaRPr>
          </a:p>
          <a:p>
            <a:pPr defTabSz="932597"/>
            <a:r>
              <a:rPr lang="en-US" sz="2400">
                <a:solidFill>
                  <a:srgbClr val="505050">
                    <a:lumMod val="75000"/>
                  </a:srgbClr>
                </a:solidFill>
              </a:rPr>
              <a:t>The size affects the processing, memory, and storage capacity and pricing of the virtual machine.</a:t>
            </a:r>
          </a:p>
        </p:txBody>
      </p:sp>
      <p:pic>
        <p:nvPicPr>
          <p:cNvPr id="75" name="Picture 74"/>
          <p:cNvPicPr>
            <a:picLocks noChangeAspect="1"/>
          </p:cNvPicPr>
          <p:nvPr/>
        </p:nvPicPr>
        <p:blipFill>
          <a:blip r:embed="rId3"/>
          <a:stretch>
            <a:fillRect/>
          </a:stretch>
        </p:blipFill>
        <p:spPr>
          <a:xfrm>
            <a:off x="7769186" y="5155053"/>
            <a:ext cx="3808130" cy="1360047"/>
          </a:xfrm>
          <a:prstGeom prst="rect">
            <a:avLst/>
          </a:prstGeom>
        </p:spPr>
      </p:pic>
      <p:pic>
        <p:nvPicPr>
          <p:cNvPr id="5" name="Picture 4"/>
          <p:cNvPicPr>
            <a:picLocks noChangeAspect="1"/>
          </p:cNvPicPr>
          <p:nvPr/>
        </p:nvPicPr>
        <p:blipFill rotWithShape="1">
          <a:blip r:embed="rId4"/>
          <a:srcRect r="2678"/>
          <a:stretch/>
        </p:blipFill>
        <p:spPr>
          <a:xfrm>
            <a:off x="2067782" y="1212849"/>
            <a:ext cx="8303278" cy="1740471"/>
          </a:xfrm>
          <a:prstGeom prst="rect">
            <a:avLst/>
          </a:prstGeom>
        </p:spPr>
      </p:pic>
      <p:sp>
        <p:nvSpPr>
          <p:cNvPr id="2" name="Rectangle 1"/>
          <p:cNvSpPr/>
          <p:nvPr/>
        </p:nvSpPr>
        <p:spPr>
          <a:xfrm>
            <a:off x="490191" y="5680937"/>
            <a:ext cx="7202244" cy="646331"/>
          </a:xfrm>
          <a:prstGeom prst="rect">
            <a:avLst/>
          </a:prstGeom>
        </p:spPr>
        <p:txBody>
          <a:bodyPr wrap="square">
            <a:spAutoFit/>
          </a:bodyPr>
          <a:lstStyle/>
          <a:p>
            <a:pPr defTabSz="932597"/>
            <a:r>
              <a:rPr lang="en-US">
                <a:hlinkClick r:id="rId5"/>
              </a:rPr>
              <a:t>https://azure.microsoft.com/en-us/documentation/articles/virtual-machines-windows-sizes/</a:t>
            </a:r>
            <a:endParaRPr lang="en-US"/>
          </a:p>
        </p:txBody>
      </p:sp>
      <p:sp>
        <p:nvSpPr>
          <p:cNvPr id="7" name="Slide Number Placeholder 3">
            <a:extLst>
              <a:ext uri="{FF2B5EF4-FFF2-40B4-BE49-F238E27FC236}">
                <a16:creationId xmlns:a16="http://schemas.microsoft.com/office/drawing/2014/main" id="{3F0D1429-0EFB-4823-B6E2-474149A450D5}"/>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389453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54984"/>
          </a:xfrm>
        </p:spPr>
        <p:txBody>
          <a:bodyPr/>
          <a:lstStyle/>
          <a:p>
            <a:r>
              <a:rPr lang="en-US"/>
              <a:t>Provides 99.95% SLA</a:t>
            </a:r>
          </a:p>
          <a:p>
            <a:r>
              <a:rPr lang="en-US"/>
              <a:t>Allows to spread VMs across fault domains and update domains</a:t>
            </a:r>
          </a:p>
          <a:p>
            <a:r>
              <a:rPr lang="en-US"/>
              <a:t>Fault Domains</a:t>
            </a:r>
          </a:p>
          <a:p>
            <a:pPr lvl="1"/>
            <a:r>
              <a:rPr lang="en-US"/>
              <a:t>Avoids unavailability of VMs due to single point of failure such as Power unit etc.</a:t>
            </a:r>
          </a:p>
          <a:p>
            <a:r>
              <a:rPr lang="en-US"/>
              <a:t>Update Domains</a:t>
            </a:r>
          </a:p>
          <a:p>
            <a:pPr lvl="1"/>
            <a:r>
              <a:rPr lang="en-US"/>
              <a:t>Each update domain in the environment is upgraded distinctly so that all the VMs are not updated or not unavailable at the same time</a:t>
            </a:r>
          </a:p>
        </p:txBody>
      </p:sp>
      <p:sp>
        <p:nvSpPr>
          <p:cNvPr id="3" name="Title 2"/>
          <p:cNvSpPr>
            <a:spLocks noGrp="1"/>
          </p:cNvSpPr>
          <p:nvPr>
            <p:ph type="title"/>
          </p:nvPr>
        </p:nvSpPr>
        <p:spPr/>
        <p:txBody>
          <a:bodyPr/>
          <a:lstStyle/>
          <a:p>
            <a:r>
              <a:rPr lang="en-US"/>
              <a:t>Availability Sets</a:t>
            </a:r>
          </a:p>
        </p:txBody>
      </p:sp>
      <p:sp>
        <p:nvSpPr>
          <p:cNvPr id="4" name="Slide Number Placeholder 3">
            <a:extLst>
              <a:ext uri="{FF2B5EF4-FFF2-40B4-BE49-F238E27FC236}">
                <a16:creationId xmlns:a16="http://schemas.microsoft.com/office/drawing/2014/main" id="{A0F4CB57-F1E9-4697-A72F-DF0CD1221644}"/>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4940448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133384"/>
          </a:xfrm>
        </p:spPr>
        <p:txBody>
          <a:bodyPr/>
          <a:lstStyle/>
          <a:p>
            <a:r>
              <a:rPr lang="en-US" dirty="0"/>
              <a:t>Microsoft Azure Storage Explorer </a:t>
            </a:r>
          </a:p>
          <a:p>
            <a:pPr lvl="1"/>
            <a:r>
              <a:rPr lang="en-US" dirty="0"/>
              <a:t>Standalone app from Microsoft that allows you to easily work with Azure Storage data (Blob, Table, Queue, and File) on Windows, </a:t>
            </a:r>
            <a:r>
              <a:rPr lang="en-US" dirty="0" err="1"/>
              <a:t>macOS</a:t>
            </a:r>
            <a:r>
              <a:rPr lang="en-US" dirty="0"/>
              <a:t> and Linux.</a:t>
            </a:r>
          </a:p>
          <a:p>
            <a:pPr lvl="1"/>
            <a:r>
              <a:rPr lang="en-US" dirty="0"/>
              <a:t>Download: </a:t>
            </a:r>
            <a:r>
              <a:rPr lang="en-US" dirty="0">
                <a:hlinkClick r:id="rId3"/>
              </a:rPr>
              <a:t>http://storageexplorer.com/</a:t>
            </a:r>
            <a:r>
              <a:rPr lang="en-US" dirty="0"/>
              <a:t> </a:t>
            </a:r>
          </a:p>
          <a:p>
            <a:endParaRPr lang="en-US" dirty="0"/>
          </a:p>
          <a:p>
            <a:r>
              <a:rPr lang="en-US" dirty="0"/>
              <a:t>Azure </a:t>
            </a:r>
            <a:r>
              <a:rPr lang="en-US" dirty="0" err="1"/>
              <a:t>Powershell</a:t>
            </a:r>
            <a:r>
              <a:rPr lang="en-US" dirty="0"/>
              <a:t> </a:t>
            </a:r>
          </a:p>
          <a:p>
            <a:pPr lvl="1"/>
            <a:r>
              <a:rPr lang="en-US" dirty="0"/>
              <a:t>Azure PowerShell is a set of modules that provide cmdlets to manage Azure with Windows PowerShell</a:t>
            </a:r>
          </a:p>
          <a:p>
            <a:pPr lvl="1"/>
            <a:r>
              <a:rPr lang="en-US" dirty="0">
                <a:hlinkClick r:id="rId4"/>
              </a:rPr>
              <a:t>https://docs.microsoft.com/en-us/powershell/azure/overview</a:t>
            </a:r>
            <a:r>
              <a:rPr lang="en-US" dirty="0"/>
              <a:t> </a:t>
            </a:r>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15083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890843"/>
          </a:xfrm>
        </p:spPr>
        <p:txBody>
          <a:bodyPr/>
          <a:lstStyle/>
          <a:p>
            <a:r>
              <a:rPr lang="en-US" dirty="0"/>
              <a:t>Azure Command-Line Interface (Azure CLI)</a:t>
            </a:r>
          </a:p>
          <a:p>
            <a:pPr lvl="1"/>
            <a:r>
              <a:rPr lang="en-US" dirty="0"/>
              <a:t>Command line experience for managing Azure resources</a:t>
            </a:r>
          </a:p>
          <a:p>
            <a:pPr lvl="1"/>
            <a:r>
              <a:rPr lang="en-US" dirty="0"/>
              <a:t>Manage and administer Azure resources from the command line</a:t>
            </a:r>
          </a:p>
          <a:p>
            <a:pPr lvl="1"/>
            <a:r>
              <a:rPr lang="en-US" dirty="0"/>
              <a:t>Build automation scripts that work against the Azure Resource Manager</a:t>
            </a:r>
          </a:p>
          <a:p>
            <a:r>
              <a:rPr lang="en-US" dirty="0"/>
              <a:t>Several options to install Azure CLI on your computer</a:t>
            </a:r>
          </a:p>
          <a:p>
            <a:pPr lvl="1"/>
            <a:r>
              <a:rPr lang="en-US" b="1" dirty="0" err="1"/>
              <a:t>macOS</a:t>
            </a:r>
            <a:r>
              <a:rPr lang="en-US" dirty="0"/>
              <a:t> – Install with one curl command</a:t>
            </a:r>
          </a:p>
          <a:p>
            <a:pPr lvl="1"/>
            <a:r>
              <a:rPr lang="en-US" b="1" dirty="0"/>
              <a:t>Windows</a:t>
            </a:r>
            <a:r>
              <a:rPr lang="en-US" dirty="0"/>
              <a:t> – Download and run the CLI </a:t>
            </a:r>
            <a:r>
              <a:rPr lang="en-US" dirty="0" err="1"/>
              <a:t>msi</a:t>
            </a:r>
            <a:r>
              <a:rPr lang="en-US" dirty="0"/>
              <a:t> </a:t>
            </a:r>
          </a:p>
          <a:p>
            <a:pPr lvl="1"/>
            <a:r>
              <a:rPr lang="en-US" b="1" dirty="0"/>
              <a:t>Bash on Ubuntu on Windows</a:t>
            </a:r>
            <a:r>
              <a:rPr lang="en-US" dirty="0"/>
              <a:t> – Install with apt-get</a:t>
            </a:r>
          </a:p>
          <a:p>
            <a:pPr lvl="1"/>
            <a:r>
              <a:rPr lang="en-US" b="1" dirty="0"/>
              <a:t>Linux</a:t>
            </a:r>
            <a:r>
              <a:rPr lang="en-US" dirty="0"/>
              <a:t> – Install with one curl command or use apt-get. There are some prerequisites, depending on which Linux distribution is used.</a:t>
            </a:r>
          </a:p>
          <a:p>
            <a:pPr lvl="1"/>
            <a:r>
              <a:rPr lang="en-US" b="1" dirty="0"/>
              <a:t>Docker</a:t>
            </a:r>
            <a:r>
              <a:rPr lang="en-US" dirty="0"/>
              <a:t> – Use a ready Docker image preconfigured with the Azure CLI</a:t>
            </a:r>
            <a:endParaRPr lang="en-US" b="1" dirty="0"/>
          </a:p>
          <a:p>
            <a:pPr lvl="1"/>
            <a:r>
              <a:rPr lang="en-US" dirty="0"/>
              <a:t>Details: </a:t>
            </a:r>
            <a:r>
              <a:rPr lang="en-US" dirty="0">
                <a:hlinkClick r:id="rId3"/>
              </a:rPr>
              <a:t>https://docs.microsoft.com/en-us/cli/azure/install-azure-cli</a:t>
            </a:r>
            <a:r>
              <a:rPr lang="en-US" dirty="0"/>
              <a:t> </a:t>
            </a:r>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25758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4"/>
            <a:ext cx="11887200" cy="4616648"/>
          </a:xfrm>
        </p:spPr>
        <p:txBody>
          <a:bodyPr/>
          <a:lstStyle/>
          <a:p>
            <a:pPr marL="571500" indent="-571500"/>
            <a:r>
              <a:rPr lang="en-GB" dirty="0"/>
              <a:t>First, you need a Microsoft Account (any email address that is registered as a Microsoft Account)</a:t>
            </a:r>
          </a:p>
          <a:p>
            <a:pPr marL="571500" indent="-571500"/>
            <a:r>
              <a:rPr lang="en-GB" dirty="0"/>
              <a:t>If you have one, confirm by logging to </a:t>
            </a:r>
            <a:r>
              <a:rPr lang="en-GB" dirty="0">
                <a:hlinkClick r:id="rId3"/>
              </a:rPr>
              <a:t>https://login.live.com</a:t>
            </a:r>
            <a:r>
              <a:rPr lang="en-GB" dirty="0"/>
              <a:t> </a:t>
            </a:r>
          </a:p>
          <a:p>
            <a:pPr marL="571500" indent="-571500"/>
            <a:r>
              <a:rPr lang="en-GB" dirty="0"/>
              <a:t>If you don’t, create one at </a:t>
            </a:r>
            <a:r>
              <a:rPr lang="en-GB" dirty="0">
                <a:hlinkClick r:id="rId4"/>
              </a:rPr>
              <a:t>https://signup.live.com</a:t>
            </a:r>
            <a:r>
              <a:rPr lang="en-GB" dirty="0"/>
              <a:t> </a:t>
            </a:r>
          </a:p>
          <a:p>
            <a:pPr marL="571500" indent="-571500"/>
            <a:r>
              <a:rPr lang="en-GB" dirty="0"/>
              <a:t>Once you have the account ready, go to </a:t>
            </a:r>
            <a:r>
              <a:rPr lang="en-GB" dirty="0">
                <a:hlinkClick r:id="rId5"/>
              </a:rPr>
              <a:t>https://microsoftazurepass.com</a:t>
            </a:r>
            <a:r>
              <a:rPr lang="en-GB" dirty="0"/>
              <a:t> and click on Start</a:t>
            </a:r>
          </a:p>
          <a:p>
            <a:pPr marL="571500" indent="-571500"/>
            <a:endParaRPr lang="en-GB" dirty="0"/>
          </a:p>
        </p:txBody>
      </p:sp>
      <p:sp>
        <p:nvSpPr>
          <p:cNvPr id="2" name="Title 1"/>
          <p:cNvSpPr>
            <a:spLocks noGrp="1"/>
          </p:cNvSpPr>
          <p:nvPr>
            <p:ph type="title"/>
          </p:nvPr>
        </p:nvSpPr>
        <p:spPr/>
        <p:txBody>
          <a:bodyPr/>
          <a:lstStyle/>
          <a:p>
            <a:r>
              <a:rPr lang="en-US" dirty="0">
                <a:solidFill>
                  <a:srgbClr val="0078D7"/>
                </a:solidFill>
              </a:rPr>
              <a:t>Logistics –Azure Subscription </a:t>
            </a:r>
            <a:r>
              <a:rPr lang="en-US" dirty="0" err="1">
                <a:solidFill>
                  <a:srgbClr val="0078D7"/>
                </a:solidFill>
              </a:rPr>
              <a:t>SignUp</a:t>
            </a:r>
            <a:endParaRPr lang="en-US" sz="4000" dirty="0">
              <a:solidFill>
                <a:schemeClr val="accent3"/>
              </a:solidFill>
            </a:endParaRPr>
          </a:p>
        </p:txBody>
      </p:sp>
    </p:spTree>
    <p:extLst>
      <p:ext uri="{BB962C8B-B14F-4D97-AF65-F5344CB8AC3E}">
        <p14:creationId xmlns:p14="http://schemas.microsoft.com/office/powerpoint/2010/main" val="212407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890843"/>
          </a:xfrm>
        </p:spPr>
        <p:txBody>
          <a:bodyPr/>
          <a:lstStyle/>
          <a:p>
            <a:r>
              <a:rPr lang="en-US" dirty="0"/>
              <a:t>Azure Command-Line Interface (Azure CLI)</a:t>
            </a:r>
          </a:p>
          <a:p>
            <a:pPr lvl="1"/>
            <a:r>
              <a:rPr lang="en-US" dirty="0"/>
              <a:t>Command line experience for managing Azure resources</a:t>
            </a:r>
          </a:p>
          <a:p>
            <a:pPr lvl="1"/>
            <a:r>
              <a:rPr lang="en-US" dirty="0"/>
              <a:t>Manage and administer Azure resources from the command line</a:t>
            </a:r>
          </a:p>
          <a:p>
            <a:pPr lvl="1"/>
            <a:r>
              <a:rPr lang="en-US" dirty="0"/>
              <a:t>Build automation scripts that work against the Azure Resource Manager</a:t>
            </a:r>
          </a:p>
          <a:p>
            <a:r>
              <a:rPr lang="en-US" dirty="0"/>
              <a:t>Several options to install Azure CLI on your computer</a:t>
            </a:r>
          </a:p>
          <a:p>
            <a:pPr lvl="1"/>
            <a:r>
              <a:rPr lang="en-US" b="1" dirty="0" err="1"/>
              <a:t>macOS</a:t>
            </a:r>
            <a:r>
              <a:rPr lang="en-US" dirty="0"/>
              <a:t> – Install with one curl command</a:t>
            </a:r>
          </a:p>
          <a:p>
            <a:pPr lvl="1"/>
            <a:r>
              <a:rPr lang="en-US" b="1" dirty="0"/>
              <a:t>Windows</a:t>
            </a:r>
            <a:r>
              <a:rPr lang="en-US" dirty="0"/>
              <a:t> – Download and run the CLI </a:t>
            </a:r>
            <a:r>
              <a:rPr lang="en-US" dirty="0" err="1"/>
              <a:t>msi</a:t>
            </a:r>
            <a:r>
              <a:rPr lang="en-US" dirty="0"/>
              <a:t> </a:t>
            </a:r>
          </a:p>
          <a:p>
            <a:pPr lvl="1"/>
            <a:r>
              <a:rPr lang="en-US" b="1" dirty="0"/>
              <a:t>Bash on Ubuntu on Windows</a:t>
            </a:r>
            <a:r>
              <a:rPr lang="en-US" dirty="0"/>
              <a:t> – Install with apt-get</a:t>
            </a:r>
          </a:p>
          <a:p>
            <a:pPr lvl="1"/>
            <a:r>
              <a:rPr lang="en-US" b="1" dirty="0"/>
              <a:t>Linux</a:t>
            </a:r>
            <a:r>
              <a:rPr lang="en-US" dirty="0"/>
              <a:t> – Install with one curl command or use apt-get. There are some prerequisites, depending on which Linux distribution is used.</a:t>
            </a:r>
          </a:p>
          <a:p>
            <a:pPr lvl="1"/>
            <a:r>
              <a:rPr lang="en-US" b="1" dirty="0"/>
              <a:t>Docker</a:t>
            </a:r>
            <a:r>
              <a:rPr lang="en-US" dirty="0"/>
              <a:t> – Use a ready Docker image preconfigured with the Azure CLI</a:t>
            </a:r>
            <a:endParaRPr lang="en-US" b="1" dirty="0"/>
          </a:p>
          <a:p>
            <a:pPr lvl="1"/>
            <a:r>
              <a:rPr lang="en-US" dirty="0"/>
              <a:t>Details: </a:t>
            </a:r>
            <a:r>
              <a:rPr lang="en-US" dirty="0">
                <a:hlinkClick r:id="rId3"/>
              </a:rPr>
              <a:t>https://docs.microsoft.com/en-us/cli/azure/install-azure-cli</a:t>
            </a:r>
            <a:r>
              <a:rPr lang="en-US" dirty="0"/>
              <a:t> </a:t>
            </a:r>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77746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004447"/>
          </a:xfrm>
        </p:spPr>
        <p:txBody>
          <a:bodyPr/>
          <a:lstStyle/>
          <a:p>
            <a:r>
              <a:rPr lang="en-US" dirty="0"/>
              <a:t>Azure Cloud Shell</a:t>
            </a:r>
          </a:p>
          <a:p>
            <a:pPr lvl="1"/>
            <a:r>
              <a:rPr lang="en-US" dirty="0"/>
              <a:t>Interactive, browser-accessible shell for managing Azure resources</a:t>
            </a:r>
          </a:p>
          <a:p>
            <a:pPr lvl="1"/>
            <a:r>
              <a:rPr lang="en-US" dirty="0"/>
              <a:t>Comes pre-installed with popular command-line tools and language support </a:t>
            </a:r>
          </a:p>
          <a:p>
            <a:pPr lvl="1"/>
            <a:r>
              <a:rPr lang="en-US" dirty="0"/>
              <a:t>Securely authenticates automatically on each session for instant access to your resources through the Azure CLI</a:t>
            </a:r>
          </a:p>
          <a:p>
            <a:pPr lvl="1"/>
            <a:r>
              <a:rPr lang="en-US" dirty="0"/>
              <a:t>Cloud Shell runs on a temporary machine provided on a per-session, per-user basis</a:t>
            </a:r>
          </a:p>
          <a:p>
            <a:pPr lvl="1"/>
            <a:r>
              <a:rPr lang="en-US" dirty="0"/>
              <a:t>Cloud Shell times out after 10 minutes without interactive activity</a:t>
            </a:r>
          </a:p>
          <a:p>
            <a:pPr lvl="1"/>
            <a:r>
              <a:rPr lang="en-US" dirty="0"/>
              <a:t>Cloud Shell can only be accessed with a file share attached</a:t>
            </a:r>
          </a:p>
          <a:p>
            <a:pPr lvl="1"/>
            <a:r>
              <a:rPr lang="en-US" dirty="0"/>
              <a:t>Cloud Shell is assigned one machine per user account</a:t>
            </a:r>
          </a:p>
          <a:p>
            <a:pPr lvl="1"/>
            <a:r>
              <a:rPr lang="en-US" dirty="0"/>
              <a:t>Permissions are set as a regular Linux user</a:t>
            </a:r>
          </a:p>
          <a:p>
            <a:pPr lvl="1"/>
            <a:r>
              <a:rPr lang="en-US" dirty="0"/>
              <a:t>Supported browsers: Edge, IE, Chrome, Safari, and Firefox</a:t>
            </a:r>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209854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6358" y="-1"/>
            <a:ext cx="10283757" cy="6994525"/>
          </a:xfrm>
          <a:prstGeom prst="rect">
            <a:avLst/>
          </a:prstGeom>
        </p:spPr>
      </p:pic>
      <p:sp>
        <p:nvSpPr>
          <p:cNvPr id="7" name="Arrow: Right 6"/>
          <p:cNvSpPr/>
          <p:nvPr/>
        </p:nvSpPr>
        <p:spPr bwMode="auto">
          <a:xfrm rot="13571417">
            <a:off x="10346872" y="332015"/>
            <a:ext cx="440872" cy="32112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440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431970" y="1237914"/>
            <a:ext cx="4895887"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856" dirty="0">
                <a:solidFill>
                  <a:schemeClr val="tx1"/>
                </a:solidFill>
                <a:latin typeface="Segoe UI Semilight" panose="020B0402040204020203" pitchFamily="34" charset="0"/>
                <a:cs typeface="Segoe UI Semilight" panose="020B0402040204020203" pitchFamily="34" charset="0"/>
              </a:rPr>
              <a:t>What?</a:t>
            </a:r>
          </a:p>
          <a:p>
            <a:pPr>
              <a:lnSpc>
                <a:spcPct val="120000"/>
              </a:lnSpc>
            </a:pPr>
            <a:r>
              <a:rPr lang="en-US" sz="2040" dirty="0">
                <a:solidFill>
                  <a:schemeClr val="tx1"/>
                </a:solidFill>
                <a:latin typeface="Segoe UI Light"/>
              </a:rPr>
              <a:t>Source file, can be checked-in</a:t>
            </a:r>
          </a:p>
          <a:p>
            <a:pPr>
              <a:lnSpc>
                <a:spcPct val="120000"/>
              </a:lnSpc>
            </a:pPr>
            <a:r>
              <a:rPr lang="en-US" sz="2040" dirty="0">
                <a:solidFill>
                  <a:schemeClr val="tx1"/>
                </a:solidFill>
                <a:latin typeface="Segoe UI Light"/>
              </a:rPr>
              <a:t>Specifies resources, dependencies and connections</a:t>
            </a:r>
          </a:p>
          <a:p>
            <a:pPr>
              <a:lnSpc>
                <a:spcPct val="120000"/>
              </a:lnSpc>
            </a:pPr>
            <a:r>
              <a:rPr lang="en-US" sz="2040" dirty="0">
                <a:solidFill>
                  <a:schemeClr val="tx1"/>
                </a:solidFill>
                <a:latin typeface="Segoe UI Light"/>
              </a:rPr>
              <a:t>Parameterized input/output</a:t>
            </a:r>
          </a:p>
          <a:p>
            <a:pPr marL="0" indent="0">
              <a:buNone/>
            </a:pPr>
            <a:endParaRPr lang="en-US" sz="1632" dirty="0">
              <a:solidFill>
                <a:schemeClr val="tx1"/>
              </a:solidFill>
              <a:latin typeface="Segoe UI Light"/>
            </a:endParaRPr>
          </a:p>
          <a:p>
            <a:pPr marL="0" indent="0">
              <a:buNone/>
            </a:pPr>
            <a:r>
              <a:rPr lang="en-US" sz="2856" dirty="0">
                <a:solidFill>
                  <a:schemeClr val="tx1"/>
                </a:solidFill>
                <a:latin typeface="Segoe UI Semilight" panose="020B0402040204020203" pitchFamily="34" charset="0"/>
                <a:cs typeface="Segoe UI Semilight" panose="020B0402040204020203" pitchFamily="34" charset="0"/>
              </a:rPr>
              <a:t>Why? </a:t>
            </a:r>
          </a:p>
          <a:p>
            <a:pPr>
              <a:lnSpc>
                <a:spcPct val="120000"/>
              </a:lnSpc>
            </a:pPr>
            <a:r>
              <a:rPr lang="en-US" sz="2040" dirty="0">
                <a:solidFill>
                  <a:schemeClr val="tx1"/>
                </a:solidFill>
                <a:latin typeface="Segoe UI Light"/>
              </a:rPr>
              <a:t>Ensure Idempotency</a:t>
            </a:r>
          </a:p>
          <a:p>
            <a:pPr>
              <a:lnSpc>
                <a:spcPct val="120000"/>
              </a:lnSpc>
            </a:pPr>
            <a:r>
              <a:rPr lang="en-US" sz="2040" dirty="0">
                <a:solidFill>
                  <a:schemeClr val="tx1"/>
                </a:solidFill>
                <a:latin typeface="Segoe UI Light"/>
              </a:rPr>
              <a:t>Simplify orchestration</a:t>
            </a:r>
          </a:p>
          <a:p>
            <a:pPr>
              <a:lnSpc>
                <a:spcPct val="120000"/>
              </a:lnSpc>
            </a:pPr>
            <a:r>
              <a:rPr lang="en-US" sz="2040" dirty="0">
                <a:solidFill>
                  <a:schemeClr val="tx1"/>
                </a:solidFill>
                <a:latin typeface="Segoe UI Light"/>
              </a:rPr>
              <a:t>Provide cross-resource configuration and update support</a:t>
            </a:r>
          </a:p>
          <a:p>
            <a:pPr>
              <a:lnSpc>
                <a:spcPct val="120000"/>
              </a:lnSpc>
            </a:pPr>
            <a:endParaRPr lang="en-US" sz="2040" dirty="0">
              <a:solidFill>
                <a:schemeClr val="tx1"/>
              </a:solidFill>
              <a:latin typeface="Segoe UI Light"/>
            </a:endParaRPr>
          </a:p>
        </p:txBody>
      </p:sp>
      <p:sp>
        <p:nvSpPr>
          <p:cNvPr id="8" name="Rectangle 7"/>
          <p:cNvSpPr/>
          <p:nvPr/>
        </p:nvSpPr>
        <p:spPr bwMode="auto">
          <a:xfrm>
            <a:off x="9187629" y="1081845"/>
            <a:ext cx="3102771" cy="1235282"/>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t" anchorCtr="0"/>
          <a:lstStyle/>
          <a:p>
            <a:pPr defTabSz="950778"/>
            <a:r>
              <a:rPr lang="en-US" sz="1836" dirty="0">
                <a:solidFill>
                  <a:schemeClr val="tx1"/>
                </a:solidFill>
                <a:ea typeface="Segoe UI" pitchFamily="34" charset="0"/>
                <a:cs typeface="Segoe UI" pitchFamily="34" charset="0"/>
              </a:rPr>
              <a:t>Instantiation of repeatable config.</a:t>
            </a:r>
            <a:br>
              <a:rPr lang="en-US" sz="1836" dirty="0">
                <a:solidFill>
                  <a:schemeClr val="tx1"/>
                </a:solidFill>
                <a:ea typeface="Segoe UI" pitchFamily="34" charset="0"/>
                <a:cs typeface="Segoe UI" pitchFamily="34" charset="0"/>
              </a:rPr>
            </a:br>
            <a:endParaRPr lang="en-US" sz="1428" dirty="0">
              <a:solidFill>
                <a:schemeClr val="tx1"/>
              </a:solidFill>
              <a:ea typeface="Segoe UI" pitchFamily="34" charset="0"/>
              <a:cs typeface="Segoe UI" pitchFamily="34" charset="0"/>
            </a:endParaRPr>
          </a:p>
          <a:p>
            <a:pPr defTabSz="950778"/>
            <a:r>
              <a:rPr lang="en-US" sz="1632" i="1" dirty="0">
                <a:solidFill>
                  <a:schemeClr val="tx1"/>
                </a:solidFill>
                <a:ea typeface="Segoe UI" pitchFamily="34" charset="0"/>
                <a:cs typeface="Segoe UI" pitchFamily="34" charset="0"/>
              </a:rPr>
              <a:t>Configuration </a:t>
            </a:r>
            <a:r>
              <a:rPr lang="en-US" sz="1632" i="1" dirty="0">
                <a:solidFill>
                  <a:schemeClr val="tx1"/>
                </a:solidFill>
                <a:ea typeface="Segoe UI" pitchFamily="34" charset="0"/>
                <a:cs typeface="Segoe UI" pitchFamily="34" charset="0"/>
                <a:sym typeface="Wingdings" panose="05000000000000000000" pitchFamily="2" charset="2"/>
              </a:rPr>
              <a:t> </a:t>
            </a:r>
            <a:r>
              <a:rPr lang="en-US" sz="1632" i="1" dirty="0">
                <a:solidFill>
                  <a:schemeClr val="tx1"/>
                </a:solidFill>
                <a:ea typeface="Segoe UI" pitchFamily="34" charset="0"/>
                <a:cs typeface="Segoe UI" pitchFamily="34" charset="0"/>
              </a:rPr>
              <a:t>Resource Group</a:t>
            </a:r>
          </a:p>
        </p:txBody>
      </p:sp>
      <p:grpSp>
        <p:nvGrpSpPr>
          <p:cNvPr id="2" name="Group 4"/>
          <p:cNvGrpSpPr>
            <a:grpSpLocks noChangeAspect="1"/>
          </p:cNvGrpSpPr>
          <p:nvPr/>
        </p:nvGrpSpPr>
        <p:grpSpPr bwMode="auto">
          <a:xfrm>
            <a:off x="5075236" y="892987"/>
            <a:ext cx="6852415" cy="5621686"/>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9" name="Rectangle 16"/>
            <p:cNvSpPr>
              <a:spLocks noChangeArrowheads="1"/>
            </p:cNvSpPr>
            <p:nvPr/>
          </p:nvSpPr>
          <p:spPr bwMode="auto">
            <a:xfrm>
              <a:off x="3398" y="2838"/>
              <a:ext cx="559"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SQL - A</a:t>
              </a:r>
              <a:endParaRPr lang="en-US" altLang="en-US" sz="1836">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4" name="Rectangle 31"/>
            <p:cNvSpPr>
              <a:spLocks noChangeArrowheads="1"/>
            </p:cNvSpPr>
            <p:nvPr/>
          </p:nvSpPr>
          <p:spPr bwMode="auto">
            <a:xfrm>
              <a:off x="4884" y="2838"/>
              <a:ext cx="57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Website</a:t>
              </a:r>
              <a:endParaRPr lang="en-US" altLang="en-US" sz="1836">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0" name="Rectangle 47"/>
            <p:cNvSpPr>
              <a:spLocks noChangeArrowheads="1"/>
            </p:cNvSpPr>
            <p:nvPr/>
          </p:nvSpPr>
          <p:spPr bwMode="auto">
            <a:xfrm>
              <a:off x="6417" y="2788"/>
              <a:ext cx="3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734">
                  <a:solidFill>
                    <a:srgbClr val="FFFFFF"/>
                  </a:solidFill>
                  <a:latin typeface="Segoe Pro Display Light" panose="020B0302040504020203" pitchFamily="34" charset="0"/>
                </a:rPr>
                <a:t>Virtual</a:t>
              </a:r>
              <a:endParaRPr lang="en-US" altLang="en-US" sz="1836">
                <a:solidFill>
                  <a:srgbClr val="00B0F0"/>
                </a:solidFill>
              </a:endParaRPr>
            </a:p>
          </p:txBody>
        </p:sp>
        <p:sp>
          <p:nvSpPr>
            <p:cNvPr id="51" name="Rectangle 48"/>
            <p:cNvSpPr>
              <a:spLocks noChangeArrowheads="1"/>
            </p:cNvSpPr>
            <p:nvPr/>
          </p:nvSpPr>
          <p:spPr bwMode="auto">
            <a:xfrm>
              <a:off x="6417" y="2933"/>
              <a:ext cx="56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836">
                  <a:solidFill>
                    <a:srgbClr val="FFFFFF"/>
                  </a:solidFill>
                  <a:latin typeface="Segoe Pro Display Light" panose="020B0302040504020203" pitchFamily="34" charset="0"/>
                </a:rPr>
                <a:t>Machines</a:t>
              </a:r>
              <a:endParaRPr lang="en-US" altLang="en-US" sz="1836">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7" name="Rectangle 54"/>
            <p:cNvSpPr>
              <a:spLocks noChangeArrowheads="1"/>
            </p:cNvSpPr>
            <p:nvPr/>
          </p:nvSpPr>
          <p:spPr bwMode="auto">
            <a:xfrm>
              <a:off x="4731" y="523"/>
              <a:ext cx="53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a:solidFill>
                    <a:srgbClr val="414042"/>
                  </a:solidFill>
                  <a:latin typeface="Segoe Pro Display Light" panose="020B0302040504020203" pitchFamily="34" charset="0"/>
                </a:rPr>
                <a:t>SQL-A</a:t>
              </a:r>
              <a:endParaRPr lang="en-US" altLang="en-US" sz="1836">
                <a:solidFill>
                  <a:srgbClr val="00B0F0"/>
                </a:solidFill>
              </a:endParaRPr>
            </a:p>
          </p:txBody>
        </p:sp>
        <p:sp>
          <p:nvSpPr>
            <p:cNvPr id="58" name="Rectangle 55"/>
            <p:cNvSpPr>
              <a:spLocks noChangeArrowheads="1"/>
            </p:cNvSpPr>
            <p:nvPr/>
          </p:nvSpPr>
          <p:spPr bwMode="auto">
            <a:xfrm>
              <a:off x="4671" y="738"/>
              <a:ext cx="6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dirty="0">
                  <a:solidFill>
                    <a:srgbClr val="414042"/>
                  </a:solidFill>
                  <a:latin typeface="Segoe Pro Display Light" panose="020B0302040504020203" pitchFamily="34" charset="0"/>
                </a:rPr>
                <a:t>Website</a:t>
              </a:r>
              <a:endParaRPr lang="en-US" altLang="en-US" sz="1836" dirty="0">
                <a:solidFill>
                  <a:srgbClr val="00B0F0"/>
                </a:solidFill>
              </a:endParaRPr>
            </a:p>
          </p:txBody>
        </p:sp>
        <p:sp>
          <p:nvSpPr>
            <p:cNvPr id="59" name="Rectangle 56"/>
            <p:cNvSpPr>
              <a:spLocks noChangeArrowheads="1"/>
            </p:cNvSpPr>
            <p:nvPr/>
          </p:nvSpPr>
          <p:spPr bwMode="auto">
            <a:xfrm>
              <a:off x="4676" y="1020"/>
              <a:ext cx="628" cy="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816" b="1">
                  <a:solidFill>
                    <a:srgbClr val="414042"/>
                  </a:solidFill>
                  <a:latin typeface="Segoe Pro Display Semibold" panose="020B0702040504020203" pitchFamily="34" charset="0"/>
                </a:rPr>
                <a:t>[SQL CONFIG] VM (2x)</a:t>
              </a:r>
              <a:endParaRPr lang="en-US" altLang="en-US" sz="1836">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1" name="Rectangle 68"/>
            <p:cNvSpPr>
              <a:spLocks noChangeArrowheads="1"/>
            </p:cNvSpPr>
            <p:nvPr/>
          </p:nvSpPr>
          <p:spPr bwMode="auto">
            <a:xfrm>
              <a:off x="6236" y="2141"/>
              <a:ext cx="56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3" name="Rectangle 70"/>
            <p:cNvSpPr>
              <a:spLocks noChangeArrowheads="1"/>
            </p:cNvSpPr>
            <p:nvPr/>
          </p:nvSpPr>
          <p:spPr bwMode="auto">
            <a:xfrm>
              <a:off x="4713" y="2141"/>
              <a:ext cx="56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8" name="Rectangle 75"/>
            <p:cNvSpPr>
              <a:spLocks noChangeArrowheads="1"/>
            </p:cNvSpPr>
            <p:nvPr/>
          </p:nvSpPr>
          <p:spPr bwMode="auto">
            <a:xfrm>
              <a:off x="4023" y="3702"/>
              <a:ext cx="15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SQL</a:t>
              </a:r>
              <a:endParaRPr lang="en-US" altLang="en-US" sz="1836">
                <a:solidFill>
                  <a:srgbClr val="00B0F0"/>
                </a:solidFill>
              </a:endParaRPr>
            </a:p>
          </p:txBody>
        </p:sp>
        <p:sp>
          <p:nvSpPr>
            <p:cNvPr id="79" name="Rectangle 76"/>
            <p:cNvSpPr>
              <a:spLocks noChangeArrowheads="1"/>
            </p:cNvSpPr>
            <p:nvPr/>
          </p:nvSpPr>
          <p:spPr bwMode="auto">
            <a:xfrm>
              <a:off x="4204" y="3702"/>
              <a:ext cx="5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C</a:t>
              </a:r>
              <a:endParaRPr lang="en-US" altLang="en-US" sz="1836">
                <a:solidFill>
                  <a:srgbClr val="00B0F0"/>
                </a:solidFill>
              </a:endParaRPr>
            </a:p>
          </p:txBody>
        </p:sp>
        <p:sp>
          <p:nvSpPr>
            <p:cNvPr id="80" name="Rectangle 77"/>
            <p:cNvSpPr>
              <a:spLocks noChangeArrowheads="1"/>
            </p:cNvSpPr>
            <p:nvPr/>
          </p:nvSpPr>
          <p:spPr bwMode="auto">
            <a:xfrm>
              <a:off x="4257" y="3702"/>
              <a:ext cx="2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ONFIG</a:t>
              </a:r>
              <a:endParaRPr lang="en-US" altLang="en-US" sz="1836">
                <a:solidFill>
                  <a:srgbClr val="00B0F0"/>
                </a:solidFill>
              </a:endParaRPr>
            </a:p>
          </p:txBody>
        </p:sp>
      </p:grpSp>
      <p:sp>
        <p:nvSpPr>
          <p:cNvPr id="83"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ARM Templates</a:t>
            </a:r>
            <a:endParaRPr lang="en-NZ" sz="4000" dirty="0">
              <a:solidFill>
                <a:schemeClr val="accent3"/>
              </a:solidFill>
            </a:endParaRPr>
          </a:p>
        </p:txBody>
      </p:sp>
    </p:spTree>
    <p:extLst>
      <p:ext uri="{BB962C8B-B14F-4D97-AF65-F5344CB8AC3E}">
        <p14:creationId xmlns:p14="http://schemas.microsoft.com/office/powerpoint/2010/main" val="720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452695" y="1631680"/>
            <a:ext cx="11481156"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48" dirty="0">
                <a:solidFill>
                  <a:schemeClr val="tx1"/>
                </a:solidFill>
                <a:latin typeface="Segoe UI Semilight" panose="020B0402040204020203" pitchFamily="34" charset="0"/>
                <a:cs typeface="Segoe UI Semilight" panose="020B0402040204020203" pitchFamily="34" charset="0"/>
              </a:rPr>
              <a:t>JavaScript Object Notation (JSON) syntax</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Objects are unordered sets of name and value pairs</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An object begins with left curly brace </a:t>
            </a:r>
            <a:r>
              <a:rPr lang="en-AU" sz="2856" b="1" dirty="0">
                <a:solidFill>
                  <a:schemeClr val="tx1"/>
                </a:solidFill>
                <a:latin typeface="Segoe UI Semilight" panose="020B0402040204020203" pitchFamily="34" charset="0"/>
                <a:cs typeface="Segoe UI Semilight" panose="020B0402040204020203" pitchFamily="34" charset="0"/>
              </a:rPr>
              <a:t>{</a:t>
            </a:r>
            <a:r>
              <a:rPr lang="en-AU" sz="2448" b="1" dirty="0">
                <a:solidFill>
                  <a:schemeClr val="tx1"/>
                </a:solidFill>
                <a:latin typeface="Segoe UI Semilight" panose="020B0402040204020203" pitchFamily="34" charset="0"/>
                <a:cs typeface="Segoe UI Semilight" panose="020B0402040204020203" pitchFamily="34" charset="0"/>
              </a:rPr>
              <a:t> </a:t>
            </a:r>
            <a:r>
              <a:rPr lang="en-AU" sz="2448" dirty="0">
                <a:solidFill>
                  <a:schemeClr val="tx1"/>
                </a:solidFill>
                <a:latin typeface="Segoe UI Semilight" panose="020B0402040204020203" pitchFamily="34" charset="0"/>
                <a:cs typeface="Segoe UI Semilight" panose="020B0402040204020203" pitchFamily="34" charset="0"/>
              </a:rPr>
              <a:t>and</a:t>
            </a:r>
            <a:r>
              <a:rPr lang="en-AU" sz="2448" b="1" dirty="0">
                <a:solidFill>
                  <a:schemeClr val="tx1"/>
                </a:solidFill>
                <a:latin typeface="Segoe UI Semilight" panose="020B0402040204020203" pitchFamily="34" charset="0"/>
                <a:cs typeface="Segoe UI Semilight" panose="020B0402040204020203" pitchFamily="34" charset="0"/>
              </a:rPr>
              <a:t> </a:t>
            </a:r>
            <a:r>
              <a:rPr lang="en-AU" sz="2448" dirty="0">
                <a:solidFill>
                  <a:schemeClr val="tx1"/>
                </a:solidFill>
                <a:latin typeface="Segoe UI Semilight" panose="020B0402040204020203" pitchFamily="34" charset="0"/>
                <a:cs typeface="Segoe UI Semilight" panose="020B0402040204020203" pitchFamily="34" charset="0"/>
              </a:rPr>
              <a:t>ends with right curly brace </a:t>
            </a:r>
            <a:r>
              <a:rPr lang="en-AU" sz="2856" b="1" dirty="0">
                <a:solidFill>
                  <a:schemeClr val="tx1"/>
                </a:solidFill>
                <a:latin typeface="Segoe UI Semilight" panose="020B0402040204020203" pitchFamily="34" charset="0"/>
                <a:cs typeface="Segoe UI Semilight" panose="020B0402040204020203" pitchFamily="34" charset="0"/>
              </a:rPr>
              <a:t>}</a:t>
            </a:r>
            <a:endParaRPr lang="en-AU" sz="2448" dirty="0">
              <a:solidFill>
                <a:schemeClr val="tx1"/>
              </a:solidFill>
              <a:latin typeface="Segoe UI Semilight" panose="020B0402040204020203" pitchFamily="34" charset="0"/>
              <a:cs typeface="Segoe UI Semilight" panose="020B0402040204020203" pitchFamily="34" charset="0"/>
            </a:endParaRP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Each name and value is enclosed by double quotes </a:t>
            </a:r>
            <a:r>
              <a:rPr lang="en-AU" sz="2856" b="1" dirty="0">
                <a:solidFill>
                  <a:schemeClr val="tx1"/>
                </a:solidFill>
                <a:latin typeface="Segoe UI Semilight" panose="020B0402040204020203" pitchFamily="34" charset="0"/>
                <a:cs typeface="Segoe UI Semilight" panose="020B0402040204020203" pitchFamily="34" charset="0"/>
              </a:rPr>
              <a:t>“”</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Names and values are delimited by a colon </a:t>
            </a:r>
            <a:r>
              <a:rPr lang="en-AU" sz="2856" b="1" dirty="0">
                <a:solidFill>
                  <a:schemeClr val="tx1"/>
                </a:solidFill>
                <a:latin typeface="Segoe UI Semilight" panose="020B0402040204020203" pitchFamily="34" charset="0"/>
                <a:cs typeface="Segoe UI Semilight" panose="020B0402040204020203" pitchFamily="34" charset="0"/>
              </a:rPr>
              <a:t>:</a:t>
            </a:r>
            <a:r>
              <a:rPr lang="en-AU" sz="2448" dirty="0">
                <a:solidFill>
                  <a:schemeClr val="tx1"/>
                </a:solidFill>
                <a:latin typeface="Segoe UI Semilight" panose="020B0402040204020203" pitchFamily="34" charset="0"/>
                <a:cs typeface="Segoe UI Semilight" panose="020B0402040204020203" pitchFamily="34" charset="0"/>
              </a:rPr>
              <a:t> </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Name and value pairs are delimited by a comma </a:t>
            </a:r>
            <a:r>
              <a:rPr lang="en-AU" sz="2856" b="1" dirty="0">
                <a:solidFill>
                  <a:schemeClr val="tx1"/>
                </a:solidFill>
                <a:latin typeface="Segoe UI Semilight" panose="020B0402040204020203" pitchFamily="34" charset="0"/>
                <a:cs typeface="Segoe UI Semilight" panose="020B0402040204020203" pitchFamily="34" charset="0"/>
              </a:rPr>
              <a:t>,</a:t>
            </a:r>
            <a:endParaRPr lang="en-AU" sz="2448" b="1" dirty="0">
              <a:solidFill>
                <a:schemeClr val="tx1"/>
              </a:solidFill>
              <a:latin typeface="Segoe UI Semilight" panose="020B0402040204020203" pitchFamily="34" charset="0"/>
              <a:cs typeface="Segoe UI Semilight" panose="020B0402040204020203" pitchFamily="34" charset="0"/>
            </a:endParaRPr>
          </a:p>
          <a:p>
            <a:pPr>
              <a:lnSpc>
                <a:spcPct val="120000"/>
              </a:lnSpc>
            </a:pPr>
            <a:endParaRPr lang="en-US" sz="2448" dirty="0">
              <a:solidFill>
                <a:schemeClr val="tx1"/>
              </a:solidFill>
              <a:latin typeface="Segoe UI Light"/>
            </a:endParaRPr>
          </a:p>
        </p:txBody>
      </p:sp>
      <p:sp>
        <p:nvSpPr>
          <p:cNvPr id="6"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ARM Template Syntax</a:t>
            </a:r>
            <a:endParaRPr lang="en-NZ" sz="4000" dirty="0">
              <a:solidFill>
                <a:schemeClr val="accent3"/>
              </a:solidFill>
            </a:endParaRPr>
          </a:p>
        </p:txBody>
      </p:sp>
    </p:spTree>
    <p:extLst>
      <p:ext uri="{BB962C8B-B14F-4D97-AF65-F5344CB8AC3E}">
        <p14:creationId xmlns:p14="http://schemas.microsoft.com/office/powerpoint/2010/main" val="47417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600803" y="1256297"/>
            <a:ext cx="11481156"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sz="2448" dirty="0">
              <a:solidFill>
                <a:schemeClr val="tx1"/>
              </a:solidFill>
              <a:latin typeface="Segoe UI Light"/>
            </a:endParaRPr>
          </a:p>
        </p:txBody>
      </p:sp>
      <p:sp>
        <p:nvSpPr>
          <p:cNvPr id="2" name="Rectangle 1"/>
          <p:cNvSpPr/>
          <p:nvPr/>
        </p:nvSpPr>
        <p:spPr>
          <a:xfrm>
            <a:off x="600802" y="1856246"/>
            <a:ext cx="11708835" cy="5088835"/>
          </a:xfrm>
          <a:prstGeom prst="rect">
            <a:avLst/>
          </a:prstGeom>
        </p:spPr>
        <p:txBody>
          <a:bodyPr wrap="square">
            <a:spAutoFit/>
          </a:bodyPr>
          <a:lstStyle/>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"name": "myVm001",</a:t>
            </a:r>
          </a:p>
          <a:p>
            <a:r>
              <a:rPr lang="en-AU" sz="2448" dirty="0">
                <a:highlight>
                  <a:srgbClr val="FFFFFF"/>
                </a:highlight>
                <a:latin typeface="Consolas" panose="020B0609020204030204" pitchFamily="49" charset="0"/>
              </a:rPr>
              <a:t>      "type": "</a:t>
            </a:r>
            <a:r>
              <a:rPr lang="en-AU" sz="2448" dirty="0" err="1">
                <a:highlight>
                  <a:srgbClr val="FFFFFF"/>
                </a:highlight>
                <a:latin typeface="Consolas" panose="020B0609020204030204" pitchFamily="49" charset="0"/>
              </a:rPr>
              <a:t>Microsoft.Compute</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virtualMachines</a:t>
            </a:r>
            <a:r>
              <a:rPr lang="en-AU" sz="2448" dirty="0">
                <a:highlight>
                  <a:srgbClr val="FFFFFF"/>
                </a:highlight>
                <a:latin typeface="Consolas" panose="020B0609020204030204" pitchFamily="49" charset="0"/>
              </a:rPr>
              <a:t>",</a:t>
            </a:r>
          </a:p>
          <a:p>
            <a:r>
              <a:rPr lang="en-AU" sz="2448" dirty="0">
                <a:highlight>
                  <a:srgbClr val="FFFFFF"/>
                </a:highlight>
                <a:latin typeface="Consolas" panose="020B0609020204030204" pitchFamily="49" charset="0"/>
              </a:rPr>
              <a:t>      "location": "</a:t>
            </a:r>
            <a:r>
              <a:rPr lang="en-AU" sz="2448" dirty="0" err="1">
                <a:highlight>
                  <a:srgbClr val="FFFFFF"/>
                </a:highlight>
                <a:latin typeface="Consolas" panose="020B0609020204030204" pitchFamily="49" charset="0"/>
              </a:rPr>
              <a:t>australiaeast</a:t>
            </a:r>
            <a:r>
              <a:rPr lang="en-AU" sz="2448" dirty="0">
                <a:highlight>
                  <a:srgbClr val="FFFFFF"/>
                </a:highlight>
                <a:latin typeface="Consolas" panose="020B0609020204030204" pitchFamily="49" charset="0"/>
              </a:rPr>
              <a:t>",</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apiVersion</a:t>
            </a:r>
            <a:r>
              <a:rPr lang="en-AU" sz="2448" dirty="0">
                <a:highlight>
                  <a:srgbClr val="FFFFFF"/>
                </a:highlight>
                <a:latin typeface="Consolas" panose="020B0609020204030204" pitchFamily="49" charset="0"/>
              </a:rPr>
              <a:t>": "2015-05-01-preview",</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dependsOn</a:t>
            </a:r>
            <a:r>
              <a:rPr lang="en-AU" sz="2448" dirty="0">
                <a:highlight>
                  <a:srgbClr val="FFFFFF"/>
                </a:highlight>
                <a:latin typeface="Consolas" panose="020B0609020204030204" pitchFamily="49" charset="0"/>
              </a:rPr>
              <a:t>": [       </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Microsoft.Storage</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storageAccounts</a:t>
            </a:r>
            <a:r>
              <a:rPr lang="en-AU" sz="2448" dirty="0">
                <a:highlight>
                  <a:srgbClr val="FFFFFF"/>
                </a:highlight>
                <a:latin typeface="Consolas" panose="020B0609020204030204" pitchFamily="49" charset="0"/>
              </a:rPr>
              <a:t>/myStor001'",</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Microsoft.Network</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networkInterfaces</a:t>
            </a:r>
            <a:r>
              <a:rPr lang="en-AU" sz="2448" dirty="0">
                <a:highlight>
                  <a:srgbClr val="FFFFFF"/>
                </a:highlight>
                <a:latin typeface="Consolas" panose="020B0609020204030204" pitchFamily="49" charset="0"/>
              </a:rPr>
              <a:t>/myNic001'"</a:t>
            </a:r>
          </a:p>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"tags": {</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displayName</a:t>
            </a:r>
            <a:r>
              <a:rPr lang="en-AU" sz="2448" dirty="0">
                <a:highlight>
                  <a:srgbClr val="FFFFFF"/>
                </a:highlight>
                <a:latin typeface="Consolas" panose="020B0609020204030204" pitchFamily="49" charset="0"/>
              </a:rPr>
              <a:t>": "Web VM"</a:t>
            </a:r>
          </a:p>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a:t>
            </a:r>
            <a:endParaRPr lang="en-AU" sz="2448" dirty="0"/>
          </a:p>
        </p:txBody>
      </p:sp>
      <p:sp>
        <p:nvSpPr>
          <p:cNvPr id="8"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JSON Syntax Example</a:t>
            </a:r>
            <a:endParaRPr lang="en-NZ" sz="4000" dirty="0">
              <a:solidFill>
                <a:schemeClr val="accent3"/>
              </a:solidFill>
            </a:endParaRPr>
          </a:p>
        </p:txBody>
      </p:sp>
    </p:spTree>
    <p:extLst>
      <p:ext uri="{BB962C8B-B14F-4D97-AF65-F5344CB8AC3E}">
        <p14:creationId xmlns:p14="http://schemas.microsoft.com/office/powerpoint/2010/main" val="18340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ARM templates can be </a:t>
            </a:r>
            <a:r>
              <a:rPr lang="en-US" sz="2244" b="1" dirty="0">
                <a:latin typeface="Segoe UI Light" panose="020B0502040204020203" pitchFamily="34" charset="0"/>
                <a:cs typeface="Segoe UI Light" panose="020B0502040204020203" pitchFamily="34" charset="0"/>
              </a:rPr>
              <a:t>authored</a:t>
            </a:r>
            <a:r>
              <a:rPr lang="en-US" sz="2244" dirty="0">
                <a:latin typeface="Segoe UI Light" panose="020B0502040204020203" pitchFamily="34" charset="0"/>
                <a:cs typeface="Segoe UI Light" panose="020B0502040204020203" pitchFamily="34" charset="0"/>
              </a:rPr>
              <a:t> using different tools, some of the most common tools in use today are:</a:t>
            </a:r>
          </a:p>
          <a:p>
            <a:pPr lvl="3"/>
            <a:endParaRPr lang="en-US" sz="2244" dirty="0">
              <a:latin typeface="Segoe UI Light" panose="020B0502040204020203" pitchFamily="34" charset="0"/>
              <a:cs typeface="Segoe UI Light" panose="020B0502040204020203" pitchFamily="34" charset="0"/>
            </a:endParaRPr>
          </a:p>
          <a:p>
            <a:pPr marL="825882" lvl="3" indent="-349724"/>
            <a:r>
              <a:rPr lang="en-US" sz="2244" dirty="0">
                <a:latin typeface="Segoe UI Light" panose="020B0502040204020203" pitchFamily="34" charset="0"/>
                <a:cs typeface="Segoe UI Light" panose="020B0502040204020203" pitchFamily="34" charset="0"/>
              </a:rPr>
              <a:t>Visual Studio with Azure SDK</a:t>
            </a:r>
          </a:p>
          <a:p>
            <a:pPr marL="825882" lvl="3" indent="-349724"/>
            <a:r>
              <a:rPr lang="en-US" sz="2244" dirty="0">
                <a:latin typeface="Segoe UI Light" panose="020B0502040204020203" pitchFamily="34" charset="0"/>
                <a:cs typeface="Segoe UI Light" panose="020B0502040204020203" pitchFamily="34" charset="0"/>
              </a:rPr>
              <a:t>New Azure Portal</a:t>
            </a:r>
          </a:p>
          <a:p>
            <a:pPr marL="825882" lvl="3" indent="-349724"/>
            <a:r>
              <a:rPr lang="en-US" sz="2244" dirty="0">
                <a:latin typeface="Segoe UI Light" panose="020B0502040204020203" pitchFamily="34" charset="0"/>
                <a:cs typeface="Segoe UI Light" panose="020B0502040204020203" pitchFamily="34" charset="0"/>
              </a:rPr>
              <a:t>GitHub</a:t>
            </a:r>
          </a:p>
          <a:p>
            <a:pPr marL="349724" indent="-349724"/>
            <a:endParaRPr lang="en-US" sz="2040" dirty="0">
              <a:latin typeface="Segoe UI Light" panose="020B0502040204020203" pitchFamily="34" charset="0"/>
              <a:cs typeface="Segoe UI Light" panose="020B0502040204020203" pitchFamily="34" charset="0"/>
            </a:endParaRPr>
          </a:p>
          <a:p>
            <a:pPr marL="349724" indent="-349724"/>
            <a:r>
              <a:rPr lang="en-US" sz="2244" dirty="0">
                <a:latin typeface="Segoe UI Light" panose="020B0502040204020203" pitchFamily="34" charset="0"/>
                <a:cs typeface="Segoe UI Light" panose="020B0502040204020203" pitchFamily="34" charset="0"/>
              </a:rPr>
              <a:t>Template files must be &lt;1MB in size</a:t>
            </a:r>
          </a:p>
          <a:p>
            <a:pPr marL="349724" indent="-349724"/>
            <a:endParaRPr lang="en-US" sz="2244" dirty="0">
              <a:latin typeface="Segoe UI Light" panose="020B0502040204020203" pitchFamily="34" charset="0"/>
              <a:cs typeface="Segoe UI Light" panose="020B0502040204020203" pitchFamily="34" charset="0"/>
            </a:endParaRPr>
          </a:p>
          <a:p>
            <a:pPr marL="349724" indent="-349724"/>
            <a:r>
              <a:rPr lang="en-US" sz="2244" dirty="0">
                <a:latin typeface="Segoe UI Light" panose="020B0502040204020203" pitchFamily="34" charset="0"/>
                <a:cs typeface="Segoe UI Light" panose="020B0502040204020203" pitchFamily="34" charset="0"/>
              </a:rPr>
              <a:t>Parameter files must be &lt;64 KB in size</a:t>
            </a:r>
          </a:p>
          <a:p>
            <a:pPr marL="349724" indent="-349724"/>
            <a:endParaRPr lang="en-US" sz="204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5818947" y="2291697"/>
            <a:ext cx="2616286" cy="1652873"/>
          </a:xfrm>
          <a:prstGeom prst="rect">
            <a:avLst/>
          </a:prstGeom>
        </p:spPr>
      </p:pic>
      <p:pic>
        <p:nvPicPr>
          <p:cNvPr id="4" name="Picture 3"/>
          <p:cNvPicPr>
            <a:picLocks noChangeAspect="1"/>
          </p:cNvPicPr>
          <p:nvPr/>
        </p:nvPicPr>
        <p:blipFill>
          <a:blip r:embed="rId4"/>
          <a:stretch>
            <a:fillRect/>
          </a:stretch>
        </p:blipFill>
        <p:spPr>
          <a:xfrm>
            <a:off x="7569352" y="4597687"/>
            <a:ext cx="2233036" cy="1652873"/>
          </a:xfrm>
          <a:prstGeom prst="rect">
            <a:avLst/>
          </a:prstGeom>
        </p:spPr>
      </p:pic>
      <p:pic>
        <p:nvPicPr>
          <p:cNvPr id="5" name="Picture 4"/>
          <p:cNvPicPr>
            <a:picLocks noChangeAspect="1"/>
          </p:cNvPicPr>
          <p:nvPr/>
        </p:nvPicPr>
        <p:blipFill>
          <a:blip r:embed="rId5"/>
          <a:stretch>
            <a:fillRect/>
          </a:stretch>
        </p:blipFill>
        <p:spPr>
          <a:xfrm>
            <a:off x="8834808" y="2087214"/>
            <a:ext cx="3138166" cy="2061842"/>
          </a:xfrm>
          <a:prstGeom prst="rect">
            <a:avLst/>
          </a:prstGeom>
        </p:spPr>
      </p:pic>
      <p:sp>
        <p:nvSpPr>
          <p:cNvPr id="12" name="Title 1"/>
          <p:cNvSpPr>
            <a:spLocks noGrp="1"/>
          </p:cNvSpPr>
          <p:nvPr>
            <p:ph type="title"/>
          </p:nvPr>
        </p:nvSpPr>
        <p:spPr>
          <a:xfrm>
            <a:off x="274639" y="295274"/>
            <a:ext cx="11889564" cy="917575"/>
          </a:xfrm>
        </p:spPr>
        <p:txBody>
          <a:bodyPr/>
          <a:lstStyle/>
          <a:p>
            <a:r>
              <a:rPr lang="en-US" dirty="0">
                <a:solidFill>
                  <a:schemeClr val="accent3"/>
                </a:solidFill>
              </a:rPr>
              <a:t>Authoring ARM Templates </a:t>
            </a:r>
            <a:endParaRPr lang="en-US" sz="4000" dirty="0">
              <a:solidFill>
                <a:schemeClr val="accent3"/>
              </a:solidFill>
            </a:endParaRPr>
          </a:p>
        </p:txBody>
      </p:sp>
    </p:spTree>
    <p:extLst>
      <p:ext uri="{BB962C8B-B14F-4D97-AF65-F5344CB8AC3E}">
        <p14:creationId xmlns:p14="http://schemas.microsoft.com/office/powerpoint/2010/main" val="38557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Very popular</a:t>
            </a:r>
          </a:p>
          <a:p>
            <a:pPr marL="349724" indent="-349724"/>
            <a:r>
              <a:rPr lang="en-US" sz="2244" dirty="0">
                <a:latin typeface="Segoe UI Light" panose="020B0502040204020203" pitchFamily="34" charset="0"/>
                <a:cs typeface="Segoe UI Light" panose="020B0502040204020203" pitchFamily="34" charset="0"/>
              </a:rPr>
              <a:t>14 predefined ARM templates </a:t>
            </a:r>
          </a:p>
          <a:p>
            <a:pPr marL="349724" indent="-349724"/>
            <a:r>
              <a:rPr lang="en-US" sz="2244" dirty="0">
                <a:latin typeface="Segoe UI Light" panose="020B0502040204020203" pitchFamily="34" charset="0"/>
                <a:cs typeface="Segoe UI Light" panose="020B0502040204020203" pitchFamily="34" charset="0"/>
              </a:rPr>
              <a:t>Add resource, auto populates JSON tags</a:t>
            </a:r>
          </a:p>
        </p:txBody>
      </p:sp>
      <p:pic>
        <p:nvPicPr>
          <p:cNvPr id="2" name="Picture 1"/>
          <p:cNvPicPr>
            <a:picLocks noChangeAspect="1"/>
          </p:cNvPicPr>
          <p:nvPr/>
        </p:nvPicPr>
        <p:blipFill>
          <a:blip r:embed="rId3"/>
          <a:stretch>
            <a:fillRect/>
          </a:stretch>
        </p:blipFill>
        <p:spPr>
          <a:xfrm>
            <a:off x="729566" y="3123061"/>
            <a:ext cx="10979710" cy="2818955"/>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Visual Studio</a:t>
            </a:r>
            <a:endParaRPr lang="en-US" sz="4000" dirty="0">
              <a:solidFill>
                <a:schemeClr val="accent3"/>
              </a:solidFill>
            </a:endParaRPr>
          </a:p>
        </p:txBody>
      </p:sp>
    </p:spTree>
    <p:extLst>
      <p:ext uri="{BB962C8B-B14F-4D97-AF65-F5344CB8AC3E}">
        <p14:creationId xmlns:p14="http://schemas.microsoft.com/office/powerpoint/2010/main" val="340864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Direct access to GitHub Gallery (has hundreds ARM Templates)</a:t>
            </a:r>
          </a:p>
          <a:p>
            <a:pPr marL="349724" indent="-349724"/>
            <a:r>
              <a:rPr lang="en-US" sz="2244" dirty="0">
                <a:latin typeface="Segoe UI Light" panose="020B0502040204020203" pitchFamily="34" charset="0"/>
                <a:cs typeface="Segoe UI Light" panose="020B0502040204020203" pitchFamily="34" charset="0"/>
              </a:rPr>
              <a:t>Template parameters can be specified using text boxes</a:t>
            </a:r>
          </a:p>
        </p:txBody>
      </p:sp>
      <p:pic>
        <p:nvPicPr>
          <p:cNvPr id="3" name="Picture 2"/>
          <p:cNvPicPr>
            <a:picLocks noChangeAspect="1"/>
          </p:cNvPicPr>
          <p:nvPr/>
        </p:nvPicPr>
        <p:blipFill>
          <a:blip r:embed="rId3"/>
          <a:stretch>
            <a:fillRect/>
          </a:stretch>
        </p:blipFill>
        <p:spPr>
          <a:xfrm>
            <a:off x="2242912" y="2683051"/>
            <a:ext cx="7953019" cy="3784613"/>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Azure Portal</a:t>
            </a:r>
            <a:endParaRPr lang="en-US" sz="4000" dirty="0">
              <a:solidFill>
                <a:schemeClr val="accent3"/>
              </a:solidFill>
            </a:endParaRPr>
          </a:p>
        </p:txBody>
      </p:sp>
    </p:spTree>
    <p:extLst>
      <p:ext uri="{BB962C8B-B14F-4D97-AF65-F5344CB8AC3E}">
        <p14:creationId xmlns:p14="http://schemas.microsoft.com/office/powerpoint/2010/main" val="337411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Direct access to GitHub Gallery (has hundreds ARM Templates)</a:t>
            </a:r>
          </a:p>
          <a:p>
            <a:pPr marL="349724" indent="-349724"/>
            <a:r>
              <a:rPr lang="en-US" sz="2244" dirty="0">
                <a:latin typeface="Segoe UI Light" panose="020B0502040204020203" pitchFamily="34" charset="0"/>
                <a:cs typeface="Segoe UI Light" panose="020B0502040204020203" pitchFamily="34" charset="0"/>
              </a:rPr>
              <a:t>No built in syntax error checking or template validation during authoring</a:t>
            </a:r>
          </a:p>
        </p:txBody>
      </p:sp>
      <p:pic>
        <p:nvPicPr>
          <p:cNvPr id="2" name="Picture 1"/>
          <p:cNvPicPr>
            <a:picLocks noChangeAspect="1"/>
          </p:cNvPicPr>
          <p:nvPr/>
        </p:nvPicPr>
        <p:blipFill>
          <a:blip r:embed="rId3"/>
          <a:stretch>
            <a:fillRect/>
          </a:stretch>
        </p:blipFill>
        <p:spPr>
          <a:xfrm>
            <a:off x="2977862" y="2573667"/>
            <a:ext cx="6483119" cy="3893997"/>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GitHub</a:t>
            </a:r>
            <a:endParaRPr lang="en-US" sz="4000" dirty="0">
              <a:solidFill>
                <a:schemeClr val="accent3"/>
              </a:solidFill>
            </a:endParaRPr>
          </a:p>
        </p:txBody>
      </p:sp>
    </p:spTree>
    <p:extLst>
      <p:ext uri="{BB962C8B-B14F-4D97-AF65-F5344CB8AC3E}">
        <p14:creationId xmlns:p14="http://schemas.microsoft.com/office/powerpoint/2010/main" val="23856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4"/>
            <a:ext cx="11887200" cy="4897994"/>
          </a:xfrm>
        </p:spPr>
        <p:txBody>
          <a:bodyPr/>
          <a:lstStyle/>
          <a:p>
            <a:pPr marL="571500" indent="-571500"/>
            <a:r>
              <a:rPr lang="en-GB" dirty="0">
                <a:hlinkClick r:id="rId3"/>
              </a:rPr>
              <a:t>https://github.com/pferahul/ICBA112017</a:t>
            </a:r>
            <a:r>
              <a:rPr lang="en-GB" dirty="0"/>
              <a:t> </a:t>
            </a:r>
          </a:p>
          <a:p>
            <a:pPr marL="571500" indent="-571500"/>
            <a:r>
              <a:rPr lang="en-GB" dirty="0"/>
              <a:t>Great! But I only see xx modules here. Where is the rest of the content? </a:t>
            </a:r>
          </a:p>
          <a:p>
            <a:pPr marL="571500" indent="-571500"/>
            <a:r>
              <a:rPr lang="en-GB" dirty="0"/>
              <a:t>It’s being updated! You will see new content every day!</a:t>
            </a:r>
          </a:p>
          <a:p>
            <a:pPr marL="571500" indent="-571500"/>
            <a:endParaRPr lang="en-GB" dirty="0"/>
          </a:p>
        </p:txBody>
      </p:sp>
      <p:sp>
        <p:nvSpPr>
          <p:cNvPr id="2" name="Title 1"/>
          <p:cNvSpPr>
            <a:spLocks noGrp="1"/>
          </p:cNvSpPr>
          <p:nvPr>
            <p:ph type="title"/>
          </p:nvPr>
        </p:nvSpPr>
        <p:spPr/>
        <p:txBody>
          <a:bodyPr/>
          <a:lstStyle/>
          <a:p>
            <a:r>
              <a:rPr lang="en-US" sz="4000" dirty="0">
                <a:solidFill>
                  <a:srgbClr val="0078D7"/>
                </a:solidFill>
              </a:rPr>
              <a:t>Where Is The Content For This Workshop?</a:t>
            </a:r>
            <a:endParaRPr lang="en-US" sz="4000" dirty="0">
              <a:solidFill>
                <a:schemeClr val="accent3"/>
              </a:solidFill>
            </a:endParaRPr>
          </a:p>
        </p:txBody>
      </p:sp>
    </p:spTree>
    <p:extLst>
      <p:ext uri="{BB962C8B-B14F-4D97-AF65-F5344CB8AC3E}">
        <p14:creationId xmlns:p14="http://schemas.microsoft.com/office/powerpoint/2010/main" val="42876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292662"/>
          </a:xfrm>
        </p:spPr>
        <p:txBody>
          <a:bodyPr/>
          <a:lstStyle/>
          <a:p>
            <a:r>
              <a:rPr lang="en-US" sz="4000"/>
              <a:t>Lab: </a:t>
            </a:r>
            <a:r>
              <a:rPr lang="en-US" sz="4000">
                <a:solidFill>
                  <a:schemeClr val="accent3"/>
                </a:solidFill>
              </a:rPr>
              <a:t>Explore Azure Cloud Tools </a:t>
            </a:r>
          </a:p>
        </p:txBody>
      </p:sp>
      <p:sp>
        <p:nvSpPr>
          <p:cNvPr id="7" name="Title 1"/>
          <p:cNvSpPr txBox="1">
            <a:spLocks/>
          </p:cNvSpPr>
          <p:nvPr/>
        </p:nvSpPr>
        <p:spPr>
          <a:xfrm>
            <a:off x="228144" y="3268662"/>
            <a:ext cx="5486399"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This lab aims to explore Azure Management Portal and Azure Tools.</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4"/>
            <a:ext cx="11887200" cy="1902059"/>
          </a:xfrm>
        </p:spPr>
        <p:txBody>
          <a:bodyPr/>
          <a:lstStyle/>
          <a:p>
            <a:pPr marL="571500" indent="-571500"/>
            <a:r>
              <a:rPr lang="en-GB" dirty="0"/>
              <a:t>Lab URL on GitHub</a:t>
            </a:r>
          </a:p>
          <a:p>
            <a:pPr marL="571500" indent="-571500"/>
            <a:r>
              <a:rPr lang="en-GB" dirty="0"/>
              <a:t>List the exercises and approximate time</a:t>
            </a:r>
          </a:p>
          <a:p>
            <a:pPr marL="571500" indent="-571500"/>
            <a:endParaRPr lang="en-GB" dirty="0"/>
          </a:p>
        </p:txBody>
      </p:sp>
      <p:sp>
        <p:nvSpPr>
          <p:cNvPr id="2" name="Title 1"/>
          <p:cNvSpPr>
            <a:spLocks noGrp="1"/>
          </p:cNvSpPr>
          <p:nvPr>
            <p:ph type="title"/>
          </p:nvPr>
        </p:nvSpPr>
        <p:spPr/>
        <p:txBody>
          <a:bodyPr/>
          <a:lstStyle/>
          <a:p>
            <a:r>
              <a:rPr lang="en-US" sz="4000" dirty="0">
                <a:solidFill>
                  <a:srgbClr val="0078D7"/>
                </a:solidFill>
              </a:rPr>
              <a:t>Awesome. So Where Is The Lab?</a:t>
            </a:r>
            <a:endParaRPr lang="en-US" sz="4000" dirty="0">
              <a:solidFill>
                <a:schemeClr val="accent3"/>
              </a:solidFill>
            </a:endParaRPr>
          </a:p>
        </p:txBody>
      </p:sp>
    </p:spTree>
    <p:extLst>
      <p:ext uri="{BB962C8B-B14F-4D97-AF65-F5344CB8AC3E}">
        <p14:creationId xmlns:p14="http://schemas.microsoft.com/office/powerpoint/2010/main" val="310830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400657"/>
          </a:xfrm>
        </p:spPr>
        <p:txBody>
          <a:bodyPr/>
          <a:lstStyle/>
          <a:p>
            <a:r>
              <a:rPr lang="en-US" dirty="0"/>
              <a:t>Explain the basic model offerings of Microsoft Cloud</a:t>
            </a:r>
          </a:p>
          <a:p>
            <a:r>
              <a:rPr lang="en-US" dirty="0"/>
              <a:t>Explain the basic Azure Tools</a:t>
            </a:r>
          </a:p>
          <a:p>
            <a:r>
              <a:rPr lang="en-US" dirty="0"/>
              <a:t>What are the Azure Solutions available on Azure Portal for Intelligence + Analytics? Explain briefly</a:t>
            </a:r>
          </a:p>
        </p:txBody>
      </p:sp>
      <p:sp>
        <p:nvSpPr>
          <p:cNvPr id="2" name="Title 1"/>
          <p:cNvSpPr>
            <a:spLocks noGrp="1"/>
          </p:cNvSpPr>
          <p:nvPr>
            <p:ph type="title"/>
          </p:nvPr>
        </p:nvSpPr>
        <p:spPr/>
        <p:txBody>
          <a:bodyPr/>
          <a:lstStyle/>
          <a:p>
            <a:r>
              <a:rPr lang="en-US">
                <a:solidFill>
                  <a:schemeClr val="accent3"/>
                </a:solidFill>
              </a:rPr>
              <a:t>Lesson Knowledge Check</a:t>
            </a:r>
            <a:endParaRPr lang="en-US" sz="4000">
              <a:solidFill>
                <a:schemeClr val="accent3"/>
              </a:solidFill>
            </a:endParaRPr>
          </a:p>
        </p:txBody>
      </p:sp>
    </p:spTree>
    <p:extLst>
      <p:ext uri="{BB962C8B-B14F-4D97-AF65-F5344CB8AC3E}">
        <p14:creationId xmlns:p14="http://schemas.microsoft.com/office/powerpoint/2010/main" val="1533912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785652"/>
          </a:xfrm>
        </p:spPr>
        <p:txBody>
          <a:bodyPr/>
          <a:lstStyle/>
          <a:p>
            <a:r>
              <a:rPr lang="en-US" dirty="0"/>
              <a:t>Microsoft Azure Storage</a:t>
            </a:r>
          </a:p>
          <a:p>
            <a:pPr lvl="1"/>
            <a:r>
              <a:rPr lang="en-US" dirty="0">
                <a:hlinkClick r:id="rId3"/>
              </a:rPr>
              <a:t>https://msdn.microsoft.com/en-us/library/azure/gg433040.aspx</a:t>
            </a:r>
            <a:r>
              <a:rPr lang="en-US" dirty="0"/>
              <a:t> </a:t>
            </a:r>
          </a:p>
          <a:p>
            <a:r>
              <a:rPr lang="en-US" dirty="0"/>
              <a:t>Introducing Microsoft Azure</a:t>
            </a:r>
          </a:p>
          <a:p>
            <a:pPr lvl="1"/>
            <a:r>
              <a:rPr lang="en-US" dirty="0">
                <a:hlinkClick r:id="rId4"/>
              </a:rPr>
              <a:t>http://azure.microsoft.com/en-gb/documentation/articles/fundamentals-introduction-to-azure/#components</a:t>
            </a:r>
            <a:r>
              <a:rPr lang="en-US" dirty="0"/>
              <a:t> </a:t>
            </a:r>
          </a:p>
          <a:p>
            <a:r>
              <a:rPr lang="en-US" dirty="0"/>
              <a:t>Azure Storage Scalability and Performance Targets</a:t>
            </a:r>
          </a:p>
          <a:p>
            <a:pPr lvl="1"/>
            <a:r>
              <a:rPr lang="en-US" dirty="0">
                <a:hlinkClick r:id="rId5"/>
              </a:rPr>
              <a:t>http://azure.microsoft.com/en-us/documentation/articles/</a:t>
            </a:r>
            <a:r>
              <a:rPr lang="en-US">
                <a:hlinkClick r:id="rId5"/>
              </a:rPr>
              <a:t>storage-scalability-targets/</a:t>
            </a:r>
            <a:r>
              <a:rPr lang="en-US"/>
              <a:t> </a:t>
            </a:r>
            <a:endParaRPr lang="en-US" dirty="0"/>
          </a:p>
        </p:txBody>
      </p:sp>
      <p:sp>
        <p:nvSpPr>
          <p:cNvPr id="2" name="Title 1"/>
          <p:cNvSpPr>
            <a:spLocks noGrp="1"/>
          </p:cNvSpPr>
          <p:nvPr>
            <p:ph type="title"/>
          </p:nvPr>
        </p:nvSpPr>
        <p:spPr/>
        <p:txBody>
          <a:bodyPr/>
          <a:lstStyle/>
          <a:p>
            <a:r>
              <a:rPr lang="en-US" dirty="0">
                <a:solidFill>
                  <a:schemeClr val="accent3"/>
                </a:solidFill>
              </a:rPr>
              <a:t>References</a:t>
            </a:r>
            <a:endParaRPr lang="en-US" sz="4000" dirty="0">
              <a:solidFill>
                <a:schemeClr val="accent3"/>
              </a:solidFill>
            </a:endParaRPr>
          </a:p>
        </p:txBody>
      </p:sp>
    </p:spTree>
    <p:extLst>
      <p:ext uri="{BB962C8B-B14F-4D97-AF65-F5344CB8AC3E}">
        <p14:creationId xmlns:p14="http://schemas.microsoft.com/office/powerpoint/2010/main" val="79138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Segoe UI Light" panose="020B0502040204020203" pitchFamily="34" charset="0"/>
                <a:cs typeface="Segoe UI Light" panose="020B0502040204020203" pitchFamily="34" charset="0"/>
              </a:rPr>
              <a:t>What is Microsoft Azure?</a:t>
            </a:r>
          </a:p>
        </p:txBody>
      </p:sp>
      <p:sp>
        <p:nvSpPr>
          <p:cNvPr id="3" name="Text Placeholder 2"/>
          <p:cNvSpPr>
            <a:spLocks noGrp="1"/>
          </p:cNvSpPr>
          <p:nvPr>
            <p:ph type="body" sz="quarter" idx="4294967295"/>
          </p:nvPr>
        </p:nvSpPr>
        <p:spPr>
          <a:xfrm>
            <a:off x="274638" y="3116262"/>
            <a:ext cx="8229600" cy="3273425"/>
          </a:xfrm>
        </p:spPr>
        <p:txBody>
          <a:bodyPr>
            <a:normAutofit/>
          </a:bodyPr>
          <a:lstStyle/>
          <a:p>
            <a:r>
              <a:rPr lang="en-US" sz="3200">
                <a:solidFill>
                  <a:schemeClr val="tx1"/>
                </a:solidFill>
                <a:latin typeface="Segoe UI Light" panose="020B0502040204020203" pitchFamily="34" charset="0"/>
                <a:cs typeface="Segoe UI Light" panose="020B0502040204020203" pitchFamily="34" charset="0"/>
              </a:rPr>
              <a:t>Microsoft Azure is Microsoft’s public cloud computing platform</a:t>
            </a:r>
          </a:p>
          <a:p>
            <a:r>
              <a:rPr lang="en-US" sz="3200">
                <a:solidFill>
                  <a:schemeClr val="tx1"/>
                </a:solidFill>
                <a:latin typeface="Segoe UI Light" panose="020B0502040204020203" pitchFamily="34" charset="0"/>
                <a:cs typeface="Segoe UI Light" panose="020B0502040204020203" pitchFamily="34" charset="0"/>
              </a:rPr>
              <a:t>Over 100 datacenters across 30 regions worldwide</a:t>
            </a:r>
          </a:p>
          <a:p>
            <a:r>
              <a:rPr lang="en-US" sz="3200">
                <a:solidFill>
                  <a:schemeClr val="tx1"/>
                </a:solidFill>
                <a:latin typeface="Segoe UI Light" panose="020B0502040204020203" pitchFamily="34" charset="0"/>
                <a:cs typeface="Segoe UI Light" panose="020B0502040204020203" pitchFamily="34" charset="0"/>
              </a:rPr>
              <a:t>Hyper Scale Computing</a:t>
            </a:r>
          </a:p>
          <a:p>
            <a:pPr lvl="1"/>
            <a:r>
              <a:rPr lang="en-US">
                <a:solidFill>
                  <a:schemeClr val="tx1"/>
                </a:solidFill>
                <a:latin typeface="Segoe UI Light" panose="020B0502040204020203" pitchFamily="34" charset="0"/>
                <a:cs typeface="Segoe UI Light" panose="020B0502040204020203" pitchFamily="34" charset="0"/>
              </a:rPr>
              <a:t>Top 3 networks worldwide</a:t>
            </a:r>
          </a:p>
          <a:p>
            <a:endParaRPr lang="en-US" sz="2400">
              <a:solidFill>
                <a:schemeClr val="tx1"/>
              </a:solidFill>
            </a:endParaRPr>
          </a:p>
          <a:p>
            <a:endParaRPr lang="en-US" sz="2800">
              <a:solidFill>
                <a:schemeClr val="tx1"/>
              </a:solidFill>
            </a:endParaRPr>
          </a:p>
          <a:p>
            <a:endParaRPr lang="en-US" sz="2800">
              <a:solidFill>
                <a:schemeClr val="tx1"/>
              </a:solidFill>
            </a:endParaRPr>
          </a:p>
        </p:txBody>
      </p:sp>
      <p:grpSp>
        <p:nvGrpSpPr>
          <p:cNvPr id="7" name="Group 4"/>
          <p:cNvGrpSpPr>
            <a:grpSpLocks noChangeAspect="1"/>
          </p:cNvGrpSpPr>
          <p:nvPr/>
        </p:nvGrpSpPr>
        <p:grpSpPr bwMode="auto">
          <a:xfrm>
            <a:off x="9037637" y="3878262"/>
            <a:ext cx="2959100" cy="3668713"/>
            <a:chOff x="3781" y="2034"/>
            <a:chExt cx="1864" cy="2311"/>
          </a:xfrm>
        </p:grpSpPr>
        <p:sp>
          <p:nvSpPr>
            <p:cNvPr id="8" name="AutoShape 3"/>
            <p:cNvSpPr>
              <a:spLocks noChangeAspect="1" noChangeArrowheads="1" noTextEdit="1"/>
            </p:cNvSpPr>
            <p:nvPr/>
          </p:nvSpPr>
          <p:spPr bwMode="auto">
            <a:xfrm>
              <a:off x="3781" y="2034"/>
              <a:ext cx="1864" cy="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 name="Freeform 5"/>
            <p:cNvSpPr>
              <a:spLocks/>
            </p:cNvSpPr>
            <p:nvPr/>
          </p:nvSpPr>
          <p:spPr bwMode="auto">
            <a:xfrm>
              <a:off x="3912" y="2090"/>
              <a:ext cx="1059" cy="791"/>
            </a:xfrm>
            <a:custGeom>
              <a:avLst/>
              <a:gdLst>
                <a:gd name="T0" fmla="*/ 803 w 891"/>
                <a:gd name="T1" fmla="*/ 495 h 668"/>
                <a:gd name="T2" fmla="*/ 724 w 891"/>
                <a:gd name="T3" fmla="*/ 547 h 668"/>
                <a:gd name="T4" fmla="*/ 221 w 891"/>
                <a:gd name="T5" fmla="*/ 547 h 668"/>
                <a:gd name="T6" fmla="*/ 67 w 891"/>
                <a:gd name="T7" fmla="*/ 392 h 668"/>
                <a:gd name="T8" fmla="*/ 221 w 891"/>
                <a:gd name="T9" fmla="*/ 238 h 668"/>
                <a:gd name="T10" fmla="*/ 293 w 891"/>
                <a:gd name="T11" fmla="*/ 238 h 668"/>
                <a:gd name="T12" fmla="*/ 309 w 891"/>
                <a:gd name="T13" fmla="*/ 187 h 668"/>
                <a:gd name="T14" fmla="*/ 318 w 891"/>
                <a:gd name="T15" fmla="*/ 170 h 668"/>
                <a:gd name="T16" fmla="*/ 496 w 891"/>
                <a:gd name="T17" fmla="*/ 67 h 668"/>
                <a:gd name="T18" fmla="*/ 661 w 891"/>
                <a:gd name="T19" fmla="*/ 151 h 668"/>
                <a:gd name="T20" fmla="*/ 728 w 891"/>
                <a:gd name="T21" fmla="*/ 128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3 h 668"/>
                <a:gd name="T34" fmla="*/ 223 w 891"/>
                <a:gd name="T35" fmla="*/ 616 h 668"/>
                <a:gd name="T36" fmla="*/ 726 w 891"/>
                <a:gd name="T37" fmla="*/ 616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8"/>
                    <a:pt x="67" y="392"/>
                  </a:cubicBezTo>
                  <a:cubicBezTo>
                    <a:pt x="67" y="307"/>
                    <a:pt x="135" y="238"/>
                    <a:pt x="221" y="238"/>
                  </a:cubicBezTo>
                  <a:lnTo>
                    <a:pt x="293" y="238"/>
                  </a:lnTo>
                  <a:cubicBezTo>
                    <a:pt x="297" y="220"/>
                    <a:pt x="302" y="203"/>
                    <a:pt x="309" y="187"/>
                  </a:cubicBezTo>
                  <a:cubicBezTo>
                    <a:pt x="311" y="181"/>
                    <a:pt x="314" y="175"/>
                    <a:pt x="318" y="170"/>
                  </a:cubicBezTo>
                  <a:cubicBezTo>
                    <a:pt x="353" y="108"/>
                    <a:pt x="419" y="67"/>
                    <a:pt x="496" y="67"/>
                  </a:cubicBezTo>
                  <a:cubicBezTo>
                    <a:pt x="563" y="67"/>
                    <a:pt x="623" y="100"/>
                    <a:pt x="661" y="151"/>
                  </a:cubicBezTo>
                  <a:cubicBezTo>
                    <a:pt x="682" y="141"/>
                    <a:pt x="704" y="133"/>
                    <a:pt x="728" y="128"/>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3"/>
                  </a:cubicBezTo>
                  <a:cubicBezTo>
                    <a:pt x="0" y="517"/>
                    <a:pt x="99" y="616"/>
                    <a:pt x="223" y="616"/>
                  </a:cubicBezTo>
                  <a:lnTo>
                    <a:pt x="726" y="616"/>
                  </a:lnTo>
                  <a:cubicBezTo>
                    <a:pt x="739" y="647"/>
                    <a:pt x="769" y="668"/>
                    <a:pt x="805" y="668"/>
                  </a:cubicBezTo>
                  <a:cubicBezTo>
                    <a:pt x="852" y="668"/>
                    <a:pt x="891" y="630"/>
                    <a:pt x="891" y="582"/>
                  </a:cubicBezTo>
                  <a:cubicBezTo>
                    <a:pt x="891" y="534"/>
                    <a:pt x="850" y="495"/>
                    <a:pt x="803" y="495"/>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10" name="Freeform 6"/>
            <p:cNvSpPr>
              <a:spLocks/>
            </p:cNvSpPr>
            <p:nvPr/>
          </p:nvSpPr>
          <p:spPr bwMode="auto">
            <a:xfrm>
              <a:off x="3912" y="2090"/>
              <a:ext cx="1059" cy="791"/>
            </a:xfrm>
            <a:custGeom>
              <a:avLst/>
              <a:gdLst>
                <a:gd name="T0" fmla="*/ 803 w 891"/>
                <a:gd name="T1" fmla="*/ 495 h 668"/>
                <a:gd name="T2" fmla="*/ 724 w 891"/>
                <a:gd name="T3" fmla="*/ 547 h 668"/>
                <a:gd name="T4" fmla="*/ 221 w 891"/>
                <a:gd name="T5" fmla="*/ 547 h 668"/>
                <a:gd name="T6" fmla="*/ 67 w 891"/>
                <a:gd name="T7" fmla="*/ 392 h 668"/>
                <a:gd name="T8" fmla="*/ 221 w 891"/>
                <a:gd name="T9" fmla="*/ 238 h 668"/>
                <a:gd name="T10" fmla="*/ 293 w 891"/>
                <a:gd name="T11" fmla="*/ 238 h 668"/>
                <a:gd name="T12" fmla="*/ 309 w 891"/>
                <a:gd name="T13" fmla="*/ 187 h 668"/>
                <a:gd name="T14" fmla="*/ 318 w 891"/>
                <a:gd name="T15" fmla="*/ 170 h 668"/>
                <a:gd name="T16" fmla="*/ 496 w 891"/>
                <a:gd name="T17" fmla="*/ 67 h 668"/>
                <a:gd name="T18" fmla="*/ 661 w 891"/>
                <a:gd name="T19" fmla="*/ 151 h 668"/>
                <a:gd name="T20" fmla="*/ 728 w 891"/>
                <a:gd name="T21" fmla="*/ 128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3 h 668"/>
                <a:gd name="T34" fmla="*/ 223 w 891"/>
                <a:gd name="T35" fmla="*/ 616 h 668"/>
                <a:gd name="T36" fmla="*/ 726 w 891"/>
                <a:gd name="T37" fmla="*/ 616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8"/>
                    <a:pt x="67" y="392"/>
                  </a:cubicBezTo>
                  <a:cubicBezTo>
                    <a:pt x="67" y="307"/>
                    <a:pt x="135" y="238"/>
                    <a:pt x="221" y="238"/>
                  </a:cubicBezTo>
                  <a:lnTo>
                    <a:pt x="293" y="238"/>
                  </a:lnTo>
                  <a:cubicBezTo>
                    <a:pt x="297" y="220"/>
                    <a:pt x="302" y="203"/>
                    <a:pt x="309" y="187"/>
                  </a:cubicBezTo>
                  <a:cubicBezTo>
                    <a:pt x="311" y="181"/>
                    <a:pt x="314" y="175"/>
                    <a:pt x="318" y="170"/>
                  </a:cubicBezTo>
                  <a:cubicBezTo>
                    <a:pt x="353" y="108"/>
                    <a:pt x="419" y="67"/>
                    <a:pt x="496" y="67"/>
                  </a:cubicBezTo>
                  <a:cubicBezTo>
                    <a:pt x="563" y="67"/>
                    <a:pt x="623" y="100"/>
                    <a:pt x="661" y="151"/>
                  </a:cubicBezTo>
                  <a:cubicBezTo>
                    <a:pt x="682" y="141"/>
                    <a:pt x="704" y="133"/>
                    <a:pt x="728" y="128"/>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3"/>
                  </a:cubicBezTo>
                  <a:cubicBezTo>
                    <a:pt x="0" y="517"/>
                    <a:pt x="99" y="616"/>
                    <a:pt x="223" y="616"/>
                  </a:cubicBezTo>
                  <a:lnTo>
                    <a:pt x="726" y="616"/>
                  </a:lnTo>
                  <a:cubicBezTo>
                    <a:pt x="739" y="647"/>
                    <a:pt x="769" y="668"/>
                    <a:pt x="805" y="668"/>
                  </a:cubicBezTo>
                  <a:cubicBezTo>
                    <a:pt x="852" y="668"/>
                    <a:pt x="891" y="630"/>
                    <a:pt x="891" y="582"/>
                  </a:cubicBezTo>
                  <a:cubicBezTo>
                    <a:pt x="891" y="534"/>
                    <a:pt x="850" y="495"/>
                    <a:pt x="803" y="495"/>
                  </a:cubicBezTo>
                  <a:close/>
                </a:path>
              </a:pathLst>
            </a:custGeom>
            <a:noFill/>
            <a:ln w="396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Freeform 7"/>
            <p:cNvSpPr>
              <a:spLocks/>
            </p:cNvSpPr>
            <p:nvPr/>
          </p:nvSpPr>
          <p:spPr bwMode="auto">
            <a:xfrm>
              <a:off x="4255" y="2271"/>
              <a:ext cx="1261" cy="850"/>
            </a:xfrm>
            <a:custGeom>
              <a:avLst/>
              <a:gdLst>
                <a:gd name="T0" fmla="*/ 790 w 1061"/>
                <a:gd name="T1" fmla="*/ 172 h 717"/>
                <a:gd name="T2" fmla="*/ 514 w 1061"/>
                <a:gd name="T3" fmla="*/ 0 h 717"/>
                <a:gd name="T4" fmla="*/ 214 w 1061"/>
                <a:gd name="T5" fmla="*/ 240 h 717"/>
                <a:gd name="T6" fmla="*/ 41 w 1061"/>
                <a:gd name="T7" fmla="*/ 342 h 717"/>
                <a:gd name="T8" fmla="*/ 407 w 1061"/>
                <a:gd name="T9" fmla="*/ 342 h 717"/>
                <a:gd name="T10" fmla="*/ 514 w 1061"/>
                <a:gd name="T11" fmla="*/ 290 h 717"/>
                <a:gd name="T12" fmla="*/ 651 w 1061"/>
                <a:gd name="T13" fmla="*/ 427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1"/>
                    <a:pt x="635" y="0"/>
                    <a:pt x="514" y="0"/>
                  </a:cubicBezTo>
                  <a:cubicBezTo>
                    <a:pt x="367" y="0"/>
                    <a:pt x="245" y="103"/>
                    <a:pt x="214" y="240"/>
                  </a:cubicBezTo>
                  <a:cubicBezTo>
                    <a:pt x="142" y="247"/>
                    <a:pt x="81" y="285"/>
                    <a:pt x="41" y="342"/>
                  </a:cubicBezTo>
                  <a:lnTo>
                    <a:pt x="407" y="342"/>
                  </a:lnTo>
                  <a:cubicBezTo>
                    <a:pt x="432" y="310"/>
                    <a:pt x="471" y="290"/>
                    <a:pt x="514" y="290"/>
                  </a:cubicBezTo>
                  <a:cubicBezTo>
                    <a:pt x="590" y="290"/>
                    <a:pt x="651" y="351"/>
                    <a:pt x="651" y="427"/>
                  </a:cubicBezTo>
                  <a:cubicBezTo>
                    <a:pt x="651" y="502"/>
                    <a:pt x="590" y="563"/>
                    <a:pt x="514" y="563"/>
                  </a:cubicBezTo>
                  <a:cubicBezTo>
                    <a:pt x="471" y="563"/>
                    <a:pt x="433" y="543"/>
                    <a:pt x="407" y="511"/>
                  </a:cubicBezTo>
                  <a:lnTo>
                    <a:pt x="0" y="511"/>
                  </a:lnTo>
                  <a:cubicBezTo>
                    <a:pt x="16" y="628"/>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5"/>
                    <a:pt x="940" y="173"/>
                    <a:pt x="790" y="17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12" name="Freeform 8"/>
            <p:cNvSpPr>
              <a:spLocks/>
            </p:cNvSpPr>
            <p:nvPr/>
          </p:nvSpPr>
          <p:spPr bwMode="auto">
            <a:xfrm>
              <a:off x="4255" y="2271"/>
              <a:ext cx="1261" cy="850"/>
            </a:xfrm>
            <a:custGeom>
              <a:avLst/>
              <a:gdLst>
                <a:gd name="T0" fmla="*/ 790 w 1061"/>
                <a:gd name="T1" fmla="*/ 172 h 717"/>
                <a:gd name="T2" fmla="*/ 514 w 1061"/>
                <a:gd name="T3" fmla="*/ 0 h 717"/>
                <a:gd name="T4" fmla="*/ 214 w 1061"/>
                <a:gd name="T5" fmla="*/ 240 h 717"/>
                <a:gd name="T6" fmla="*/ 41 w 1061"/>
                <a:gd name="T7" fmla="*/ 342 h 717"/>
                <a:gd name="T8" fmla="*/ 407 w 1061"/>
                <a:gd name="T9" fmla="*/ 342 h 717"/>
                <a:gd name="T10" fmla="*/ 514 w 1061"/>
                <a:gd name="T11" fmla="*/ 290 h 717"/>
                <a:gd name="T12" fmla="*/ 651 w 1061"/>
                <a:gd name="T13" fmla="*/ 427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1"/>
                    <a:pt x="635" y="0"/>
                    <a:pt x="514" y="0"/>
                  </a:cubicBezTo>
                  <a:cubicBezTo>
                    <a:pt x="367" y="0"/>
                    <a:pt x="245" y="103"/>
                    <a:pt x="214" y="240"/>
                  </a:cubicBezTo>
                  <a:cubicBezTo>
                    <a:pt x="142" y="247"/>
                    <a:pt x="81" y="285"/>
                    <a:pt x="41" y="342"/>
                  </a:cubicBezTo>
                  <a:lnTo>
                    <a:pt x="407" y="342"/>
                  </a:lnTo>
                  <a:cubicBezTo>
                    <a:pt x="432" y="310"/>
                    <a:pt x="471" y="290"/>
                    <a:pt x="514" y="290"/>
                  </a:cubicBezTo>
                  <a:cubicBezTo>
                    <a:pt x="590" y="290"/>
                    <a:pt x="651" y="351"/>
                    <a:pt x="651" y="427"/>
                  </a:cubicBezTo>
                  <a:cubicBezTo>
                    <a:pt x="651" y="502"/>
                    <a:pt x="590" y="563"/>
                    <a:pt x="514" y="563"/>
                  </a:cubicBezTo>
                  <a:cubicBezTo>
                    <a:pt x="471" y="563"/>
                    <a:pt x="433" y="543"/>
                    <a:pt x="407" y="511"/>
                  </a:cubicBezTo>
                  <a:lnTo>
                    <a:pt x="0" y="511"/>
                  </a:lnTo>
                  <a:cubicBezTo>
                    <a:pt x="16" y="628"/>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5"/>
                    <a:pt x="940" y="173"/>
                    <a:pt x="790" y="172"/>
                  </a:cubicBezTo>
                  <a:close/>
                </a:path>
              </a:pathLst>
            </a:custGeom>
            <a:noFill/>
            <a:ln w="396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Rectangle 10"/>
            <p:cNvSpPr>
              <a:spLocks noChangeArrowheads="1"/>
            </p:cNvSpPr>
            <p:nvPr/>
          </p:nvSpPr>
          <p:spPr bwMode="auto">
            <a:xfrm>
              <a:off x="4237" y="3684"/>
              <a:ext cx="285"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4300" b="0" i="0" u="none" strike="noStrike" cap="none" normalizeH="0" baseline="0">
                  <a:ln>
                    <a:noFill/>
                  </a:ln>
                  <a:solidFill>
                    <a:srgbClr val="FFFFFF"/>
                  </a:solidFill>
                  <a:effectLst/>
                  <a:latin typeface="Segoe UI" panose="020B0502040204020203" pitchFamily="34" charset="0"/>
                </a:rPr>
                <a:t> </a:t>
              </a:r>
              <a:endParaRPr kumimoji="0" lang="pt-BR" altLang="pt-BR" sz="1800" b="0" i="0" u="none" strike="noStrike" cap="none" normalizeH="0" baseline="0">
                <a:ln>
                  <a:noFill/>
                </a:ln>
                <a:solidFill>
                  <a:schemeClr val="tx1"/>
                </a:solidFill>
                <a:effectLst/>
                <a:latin typeface="Arial" panose="020B0604020202020204" pitchFamily="34" charset="0"/>
              </a:endParaRPr>
            </a:p>
          </p:txBody>
        </p:sp>
      </p:grpSp>
      <p:sp>
        <p:nvSpPr>
          <p:cNvPr id="13" name="Slide Number Placeholder 3">
            <a:extLst>
              <a:ext uri="{FF2B5EF4-FFF2-40B4-BE49-F238E27FC236}">
                <a16:creationId xmlns:a16="http://schemas.microsoft.com/office/drawing/2014/main" id="{D2A1B6D0-20C0-4F12-A3CE-AB1C124500F3}"/>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2058568121"/>
      </p:ext>
    </p:extLst>
  </p:cSld>
  <p:clrMapOvr>
    <a:masterClrMapping/>
  </p:clrMapOvr>
  <mc:AlternateContent xmlns:mc="http://schemas.openxmlformats.org/markup-compatibility/2006" xmlns:p14="http://schemas.microsoft.com/office/powerpoint/2010/main">
    <mc:Choice Requires="p14">
      <p:transition spd="med" p14:dur="700" advTm="58073">
        <p:fade/>
      </p:transition>
    </mc:Choice>
    <mc:Fallback xmlns="">
      <p:transition spd="med" advTm="5807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988560" y="1125387"/>
            <a:ext cx="7317037" cy="532404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4344" tIns="62172" rIns="124344" bIns="62172" rtlCol="0" anchor="ctr"/>
          <a:lstStyle/>
          <a:p>
            <a:pPr algn="ctr"/>
            <a:endParaRPr lang="en-US" sz="2754"/>
          </a:p>
        </p:txBody>
      </p:sp>
      <p:sp>
        <p:nvSpPr>
          <p:cNvPr id="8" name="Title 7"/>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Benefits of Cloud Computing</a:t>
            </a:r>
          </a:p>
        </p:txBody>
      </p:sp>
      <p:cxnSp>
        <p:nvCxnSpPr>
          <p:cNvPr id="50" name="Straight Arrow Connector 49"/>
          <p:cNvCxnSpPr/>
          <p:nvPr/>
        </p:nvCxnSpPr>
        <p:spPr bwMode="auto">
          <a:xfrm rot="16200000" flipV="1">
            <a:off x="3444138" y="1993004"/>
            <a:ext cx="767112" cy="4"/>
          </a:xfrm>
          <a:prstGeom prst="straightConnector1">
            <a:avLst/>
          </a:prstGeom>
          <a:noFill/>
          <a:ln w="25400" cap="flat" cmpd="sng" algn="ctr">
            <a:solidFill>
              <a:srgbClr val="292929"/>
            </a:solidFill>
            <a:prstDash val="solid"/>
            <a:headEnd type="none" w="med" len="med"/>
            <a:tailEnd type="triangle"/>
          </a:ln>
          <a:effectLst/>
        </p:spPr>
      </p:cxnSp>
      <p:cxnSp>
        <p:nvCxnSpPr>
          <p:cNvPr id="55" name="Straight Arrow Connector 54"/>
          <p:cNvCxnSpPr/>
          <p:nvPr/>
        </p:nvCxnSpPr>
        <p:spPr bwMode="auto">
          <a:xfrm>
            <a:off x="3827697" y="2367381"/>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56" name="Text Placeholder 6"/>
          <p:cNvSpPr txBox="1">
            <a:spLocks/>
          </p:cNvSpPr>
          <p:nvPr/>
        </p:nvSpPr>
        <p:spPr bwMode="auto">
          <a:xfrm>
            <a:off x="6663032" y="2283099"/>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61" name="Rectangle 60"/>
          <p:cNvSpPr/>
          <p:nvPr/>
        </p:nvSpPr>
        <p:spPr>
          <a:xfrm rot="16200000">
            <a:off x="3193297" y="1955629"/>
            <a:ext cx="880102"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cxnSp>
        <p:nvCxnSpPr>
          <p:cNvPr id="62" name="Straight Arrow Connector 61"/>
          <p:cNvCxnSpPr/>
          <p:nvPr/>
        </p:nvCxnSpPr>
        <p:spPr bwMode="auto">
          <a:xfrm flipV="1">
            <a:off x="3827696" y="2081478"/>
            <a:ext cx="900332" cy="56010"/>
          </a:xfrm>
          <a:prstGeom prst="straightConnector1">
            <a:avLst/>
          </a:prstGeom>
          <a:noFill/>
          <a:ln w="25400" cap="flat" cmpd="sng" algn="ctr">
            <a:solidFill>
              <a:srgbClr val="292929"/>
            </a:solidFill>
            <a:prstDash val="solid"/>
            <a:headEnd type="none" w="med" len="med"/>
            <a:tailEnd type="triangle"/>
          </a:ln>
          <a:effectLst/>
        </p:spPr>
      </p:cxnSp>
      <p:cxnSp>
        <p:nvCxnSpPr>
          <p:cNvPr id="65" name="Straight Arrow Connector 64"/>
          <p:cNvCxnSpPr/>
          <p:nvPr/>
        </p:nvCxnSpPr>
        <p:spPr bwMode="auto">
          <a:xfrm flipV="1">
            <a:off x="5617087" y="2063503"/>
            <a:ext cx="943287" cy="73985"/>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Connector 65"/>
          <p:cNvCxnSpPr/>
          <p:nvPr/>
        </p:nvCxnSpPr>
        <p:spPr bwMode="auto">
          <a:xfrm rot="5400000" flipH="1" flipV="1">
            <a:off x="5252926"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7" name="Rectangle 66"/>
          <p:cNvSpPr/>
          <p:nvPr/>
        </p:nvSpPr>
        <p:spPr>
          <a:xfrm>
            <a:off x="4692076" y="1771662"/>
            <a:ext cx="987218" cy="52064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endParaRPr lang="en-US" sz="1122" kern="0">
              <a:solidFill>
                <a:srgbClr val="292929">
                  <a:alpha val="99000"/>
                </a:srgbClr>
              </a:solidFill>
            </a:endParaRPr>
          </a:p>
          <a:p>
            <a:pPr marL="250664" indent="-250664" algn="ctr" defTabSz="1002650" eaLnBrk="0" fontAlgn="base" hangingPunct="0">
              <a:lnSpc>
                <a:spcPts val="877"/>
              </a:lnSpc>
              <a:spcAft>
                <a:spcPts val="658"/>
              </a:spcAft>
              <a:buClr>
                <a:srgbClr val="000000"/>
              </a:buClr>
              <a:defRPr/>
            </a:pPr>
            <a:r>
              <a:rPr lang="en-US" sz="1122" kern="0">
                <a:solidFill>
                  <a:srgbClr val="292929">
                    <a:alpha val="99000"/>
                  </a:srgbClr>
                </a:solidFill>
              </a:rPr>
              <a:t>Inactivity</a:t>
            </a:r>
          </a:p>
          <a:p>
            <a:pPr marL="250664" indent="-250664" algn="ctr" defTabSz="1002650" eaLnBrk="0" fontAlgn="base" hangingPunct="0">
              <a:lnSpc>
                <a:spcPts val="877"/>
              </a:lnSpc>
              <a:spcAft>
                <a:spcPts val="658"/>
              </a:spcAft>
              <a:buClr>
                <a:srgbClr val="000000"/>
              </a:buClr>
              <a:defRPr/>
            </a:pPr>
            <a:r>
              <a:rPr lang="en-US" sz="1122" kern="0">
                <a:solidFill>
                  <a:srgbClr val="292929">
                    <a:alpha val="99000"/>
                  </a:srgbClr>
                </a:solidFill>
              </a:rPr>
              <a:t>Period </a:t>
            </a:r>
          </a:p>
        </p:txBody>
      </p:sp>
      <p:cxnSp>
        <p:nvCxnSpPr>
          <p:cNvPr id="68" name="Straight Connector 67"/>
          <p:cNvCxnSpPr/>
          <p:nvPr/>
        </p:nvCxnSpPr>
        <p:spPr bwMode="auto">
          <a:xfrm rot="5400000" flipH="1" flipV="1">
            <a:off x="4381447"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9" name="Text Placeholder 6"/>
          <p:cNvSpPr txBox="1">
            <a:spLocks/>
          </p:cNvSpPr>
          <p:nvPr/>
        </p:nvSpPr>
        <p:spPr bwMode="auto">
          <a:xfrm>
            <a:off x="6663032" y="3568258"/>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70" name="Text Placeholder 6"/>
          <p:cNvSpPr txBox="1">
            <a:spLocks/>
          </p:cNvSpPr>
          <p:nvPr/>
        </p:nvSpPr>
        <p:spPr bwMode="auto">
          <a:xfrm>
            <a:off x="6663032" y="4782687"/>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71" name="Text Placeholder 6"/>
          <p:cNvSpPr txBox="1">
            <a:spLocks/>
          </p:cNvSpPr>
          <p:nvPr/>
        </p:nvSpPr>
        <p:spPr bwMode="auto">
          <a:xfrm>
            <a:off x="6663032" y="6017201"/>
            <a:ext cx="1009734" cy="1535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grpSp>
        <p:nvGrpSpPr>
          <p:cNvPr id="72" name="Group 71"/>
          <p:cNvGrpSpPr/>
          <p:nvPr/>
        </p:nvGrpSpPr>
        <p:grpSpPr>
          <a:xfrm>
            <a:off x="6941515" y="1484153"/>
            <a:ext cx="2937333" cy="921356"/>
            <a:chOff x="342904" y="1233639"/>
            <a:chExt cx="3613707" cy="1075285"/>
          </a:xfrm>
        </p:grpSpPr>
        <p:sp>
          <p:nvSpPr>
            <p:cNvPr id="73" name="TextBox 72"/>
            <p:cNvSpPr txBox="1"/>
            <p:nvPr/>
          </p:nvSpPr>
          <p:spPr>
            <a:xfrm>
              <a:off x="342904" y="1233639"/>
              <a:ext cx="3045807"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On and Off</a:t>
              </a:r>
            </a:p>
          </p:txBody>
        </p:sp>
        <p:sp>
          <p:nvSpPr>
            <p:cNvPr id="74" name="Rectangle 73"/>
            <p:cNvSpPr/>
            <p:nvPr/>
          </p:nvSpPr>
          <p:spPr>
            <a:xfrm>
              <a:off x="342907" y="1692315"/>
              <a:ext cx="3613704" cy="616609"/>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On and off workloads (e.g. batch job)</a:t>
              </a:r>
            </a:p>
            <a:p>
              <a:pPr marL="0" lvl="1" defTabSz="1002569" fontAlgn="base">
                <a:spcAft>
                  <a:spcPct val="0"/>
                </a:spcAft>
                <a:defRPr/>
              </a:pPr>
              <a:r>
                <a:rPr lang="en-US" sz="1122" kern="0">
                  <a:solidFill>
                    <a:srgbClr val="292929">
                      <a:alpha val="99000"/>
                    </a:srgbClr>
                  </a:solidFill>
                  <a:ea typeface="Kozuka Gothic Pro R" pitchFamily="34" charset="-128"/>
                </a:rPr>
                <a:t>Over provisioned capacity is wasted </a:t>
              </a:r>
            </a:p>
            <a:p>
              <a:pPr marL="0" lvl="1" defTabSz="1002569" fontAlgn="base">
                <a:spcAft>
                  <a:spcPct val="0"/>
                </a:spcAft>
                <a:defRPr/>
              </a:pPr>
              <a:r>
                <a:rPr lang="en-US" sz="1122" kern="0">
                  <a:solidFill>
                    <a:srgbClr val="292929">
                      <a:alpha val="99000"/>
                    </a:srgbClr>
                  </a:solidFill>
                  <a:ea typeface="Kozuka Gothic Pro R" pitchFamily="34" charset="-128"/>
                </a:rPr>
                <a:t>Time to market can be cumbersome </a:t>
              </a:r>
            </a:p>
          </p:txBody>
        </p:sp>
      </p:grpSp>
      <p:grpSp>
        <p:nvGrpSpPr>
          <p:cNvPr id="75" name="Group 74"/>
          <p:cNvGrpSpPr/>
          <p:nvPr/>
        </p:nvGrpSpPr>
        <p:grpSpPr>
          <a:xfrm>
            <a:off x="6941519" y="3951740"/>
            <a:ext cx="3157633" cy="1321284"/>
            <a:chOff x="342905" y="3877806"/>
            <a:chExt cx="3821938" cy="1542027"/>
          </a:xfrm>
        </p:grpSpPr>
        <p:sp>
          <p:nvSpPr>
            <p:cNvPr id="76" name="TextBox 75"/>
            <p:cNvSpPr txBox="1"/>
            <p:nvPr/>
          </p:nvSpPr>
          <p:spPr>
            <a:xfrm>
              <a:off x="342905" y="3877806"/>
              <a:ext cx="3821938"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Unpredictable Bursting</a:t>
              </a:r>
            </a:p>
          </p:txBody>
        </p:sp>
        <p:sp>
          <p:nvSpPr>
            <p:cNvPr id="77" name="Rectangle 76"/>
            <p:cNvSpPr/>
            <p:nvPr/>
          </p:nvSpPr>
          <p:spPr>
            <a:xfrm>
              <a:off x="342905" y="4392154"/>
              <a:ext cx="3045807" cy="1027679"/>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Unexpected/unplanned peak in demand  </a:t>
              </a:r>
            </a:p>
            <a:p>
              <a:pPr marL="0" lvl="1" defTabSz="1002569" fontAlgn="base">
                <a:spcAft>
                  <a:spcPct val="0"/>
                </a:spcAft>
                <a:defRPr/>
              </a:pPr>
              <a:r>
                <a:rPr lang="en-US" sz="1122" kern="0">
                  <a:solidFill>
                    <a:srgbClr val="292929">
                      <a:alpha val="99000"/>
                    </a:srgbClr>
                  </a:solidFill>
                  <a:ea typeface="Kozuka Gothic Pro R" pitchFamily="34" charset="-128"/>
                </a:rPr>
                <a:t>Sudden spike impacts performance </a:t>
              </a:r>
            </a:p>
            <a:p>
              <a:pPr marL="0" lvl="1" defTabSz="1002569" fontAlgn="base">
                <a:spcAft>
                  <a:spcPct val="0"/>
                </a:spcAft>
                <a:defRPr/>
              </a:pPr>
              <a:r>
                <a:rPr lang="en-US" sz="1122" kern="0">
                  <a:solidFill>
                    <a:srgbClr val="292929">
                      <a:alpha val="99000"/>
                    </a:srgbClr>
                  </a:solidFill>
                  <a:ea typeface="Kozuka Gothic Pro R" pitchFamily="34" charset="-128"/>
                </a:rPr>
                <a:t>Cannot over provision for extreme cases </a:t>
              </a:r>
            </a:p>
          </p:txBody>
        </p:sp>
      </p:grpSp>
      <p:cxnSp>
        <p:nvCxnSpPr>
          <p:cNvPr id="78" name="Straight Arrow Connector 77"/>
          <p:cNvCxnSpPr/>
          <p:nvPr/>
        </p:nvCxnSpPr>
        <p:spPr bwMode="auto">
          <a:xfrm flipH="1" flipV="1">
            <a:off x="3836025" y="4087159"/>
            <a:ext cx="4" cy="768974"/>
          </a:xfrm>
          <a:prstGeom prst="straightConnector1">
            <a:avLst/>
          </a:prstGeom>
          <a:noFill/>
          <a:ln w="25400" cap="flat" cmpd="sng" algn="ctr">
            <a:solidFill>
              <a:srgbClr val="292929"/>
            </a:solidFill>
            <a:prstDash val="solid"/>
            <a:headEnd type="none" w="med" len="med"/>
            <a:tailEnd type="triangle"/>
          </a:ln>
          <a:effectLst/>
        </p:spPr>
      </p:cxnSp>
      <p:cxnSp>
        <p:nvCxnSpPr>
          <p:cNvPr id="79" name="Straight Arrow Connector 78"/>
          <p:cNvCxnSpPr/>
          <p:nvPr/>
        </p:nvCxnSpPr>
        <p:spPr bwMode="auto">
          <a:xfrm>
            <a:off x="3836026" y="4846887"/>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80" name="Rectangle 79"/>
          <p:cNvSpPr/>
          <p:nvPr/>
        </p:nvSpPr>
        <p:spPr>
          <a:xfrm rot="16200000">
            <a:off x="3204888" y="4422170"/>
            <a:ext cx="873579"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grpSp>
        <p:nvGrpSpPr>
          <p:cNvPr id="81" name="Group 80"/>
          <p:cNvGrpSpPr/>
          <p:nvPr/>
        </p:nvGrpSpPr>
        <p:grpSpPr>
          <a:xfrm>
            <a:off x="3830770" y="4176205"/>
            <a:ext cx="2785942" cy="421892"/>
            <a:chOff x="5520892" y="5257417"/>
            <a:chExt cx="3307216" cy="721360"/>
          </a:xfrm>
        </p:grpSpPr>
        <p:cxnSp>
          <p:nvCxnSpPr>
            <p:cNvPr id="82" name="Straight Arrow Connector 81"/>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3" name="Straight Connector 82"/>
            <p:cNvCxnSpPr>
              <a:endCxn id="84"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4" name="Freeform 83"/>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43431">
                <a:defRPr/>
              </a:pPr>
              <a:endParaRPr lang="en-US" sz="2754" kern="0">
                <a:solidFill>
                  <a:srgbClr val="292929"/>
                </a:solidFill>
                <a:latin typeface="Segoe UI"/>
              </a:endParaRPr>
            </a:p>
          </p:txBody>
        </p:sp>
      </p:grpSp>
      <p:grpSp>
        <p:nvGrpSpPr>
          <p:cNvPr id="85" name="Group 84"/>
          <p:cNvGrpSpPr/>
          <p:nvPr/>
        </p:nvGrpSpPr>
        <p:grpSpPr>
          <a:xfrm>
            <a:off x="6941518" y="2734582"/>
            <a:ext cx="2756605" cy="1104491"/>
            <a:chOff x="342905" y="2485579"/>
            <a:chExt cx="3119051" cy="1289017"/>
          </a:xfrm>
        </p:grpSpPr>
        <p:sp>
          <p:nvSpPr>
            <p:cNvPr id="86" name="TextBox 85"/>
            <p:cNvSpPr txBox="1"/>
            <p:nvPr/>
          </p:nvSpPr>
          <p:spPr>
            <a:xfrm>
              <a:off x="342905" y="2485579"/>
              <a:ext cx="3119051"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Growing Fast</a:t>
              </a:r>
            </a:p>
          </p:txBody>
        </p:sp>
        <p:sp>
          <p:nvSpPr>
            <p:cNvPr id="87" name="Rectangle 86"/>
            <p:cNvSpPr/>
            <p:nvPr/>
          </p:nvSpPr>
          <p:spPr>
            <a:xfrm>
              <a:off x="342905" y="2952452"/>
              <a:ext cx="3119051" cy="822144"/>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Successful services needs to grow/scale   </a:t>
              </a:r>
            </a:p>
            <a:p>
              <a:pPr marL="0" lvl="1" defTabSz="1002569" fontAlgn="base">
                <a:spcAft>
                  <a:spcPct val="0"/>
                </a:spcAft>
                <a:defRPr/>
              </a:pPr>
              <a:r>
                <a:rPr lang="en-US" sz="1122" kern="0">
                  <a:solidFill>
                    <a:srgbClr val="292929">
                      <a:alpha val="99000"/>
                    </a:srgbClr>
                  </a:solidFill>
                  <a:ea typeface="Kozuka Gothic Pro R" pitchFamily="34" charset="-128"/>
                </a:rPr>
                <a:t>Keeping up with growth is a big IT challenge </a:t>
              </a:r>
            </a:p>
            <a:p>
              <a:pPr marL="0" lvl="1" defTabSz="1002569" fontAlgn="base">
                <a:spcAft>
                  <a:spcPct val="0"/>
                </a:spcAft>
                <a:defRPr/>
              </a:pPr>
              <a:r>
                <a:rPr lang="en-US" sz="1122" kern="0">
                  <a:solidFill>
                    <a:srgbClr val="292929">
                      <a:alpha val="99000"/>
                    </a:srgbClr>
                  </a:solidFill>
                  <a:ea typeface="Kozuka Gothic Pro R" pitchFamily="34" charset="-128"/>
                </a:rPr>
                <a:t>Cannot provision hardware fast enough</a:t>
              </a:r>
            </a:p>
          </p:txBody>
        </p:sp>
      </p:grpSp>
      <p:cxnSp>
        <p:nvCxnSpPr>
          <p:cNvPr id="88" name="Straight Arrow Connector 87"/>
          <p:cNvCxnSpPr/>
          <p:nvPr/>
        </p:nvCxnSpPr>
        <p:spPr bwMode="auto">
          <a:xfrm flipH="1" flipV="1">
            <a:off x="3827693" y="2839967"/>
            <a:ext cx="3073" cy="797314"/>
          </a:xfrm>
          <a:prstGeom prst="straightConnector1">
            <a:avLst/>
          </a:prstGeom>
          <a:noFill/>
          <a:ln w="25400" cap="flat" cmpd="sng" algn="ctr">
            <a:solidFill>
              <a:srgbClr val="292929"/>
            </a:solidFill>
            <a:prstDash val="solid"/>
            <a:headEnd type="none" w="med" len="med"/>
            <a:tailEnd type="triangle"/>
          </a:ln>
          <a:effectLst/>
        </p:spPr>
      </p:cxnSp>
      <p:cxnSp>
        <p:nvCxnSpPr>
          <p:cNvPr id="89" name="Straight Arrow Connector 88"/>
          <p:cNvCxnSpPr/>
          <p:nvPr/>
        </p:nvCxnSpPr>
        <p:spPr bwMode="auto">
          <a:xfrm>
            <a:off x="3830770" y="3625554"/>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90" name="Rectangle 89"/>
          <p:cNvSpPr/>
          <p:nvPr/>
        </p:nvSpPr>
        <p:spPr>
          <a:xfrm rot="16200000">
            <a:off x="3198519" y="3219025"/>
            <a:ext cx="869658"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sp>
        <p:nvSpPr>
          <p:cNvPr id="91" name="Freeform 90"/>
          <p:cNvSpPr/>
          <p:nvPr/>
        </p:nvSpPr>
        <p:spPr>
          <a:xfrm>
            <a:off x="3822534" y="2885812"/>
            <a:ext cx="2727130" cy="737442"/>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5213" tIns="37606" rIns="75213" bIns="37606" rtlCol="0" anchor="ctr"/>
          <a:lstStyle/>
          <a:p>
            <a:pPr algn="ctr" defTabSz="1243431">
              <a:defRPr/>
            </a:pPr>
            <a:endParaRPr lang="en-US" sz="2754" kern="0">
              <a:solidFill>
                <a:sysClr val="windowText" lastClr="000000"/>
              </a:solidFill>
            </a:endParaRPr>
          </a:p>
        </p:txBody>
      </p:sp>
      <p:grpSp>
        <p:nvGrpSpPr>
          <p:cNvPr id="92" name="Group 91"/>
          <p:cNvGrpSpPr/>
          <p:nvPr/>
        </p:nvGrpSpPr>
        <p:grpSpPr>
          <a:xfrm>
            <a:off x="6941517" y="5216341"/>
            <a:ext cx="2974050" cy="1095754"/>
            <a:chOff x="342905" y="5150364"/>
            <a:chExt cx="3941859" cy="1278819"/>
          </a:xfrm>
        </p:grpSpPr>
        <p:sp>
          <p:nvSpPr>
            <p:cNvPr id="93" name="TextBox 92"/>
            <p:cNvSpPr txBox="1"/>
            <p:nvPr/>
          </p:nvSpPr>
          <p:spPr>
            <a:xfrm>
              <a:off x="342905" y="5150364"/>
              <a:ext cx="3941859"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Predictable Bursting</a:t>
              </a:r>
            </a:p>
          </p:txBody>
        </p:sp>
        <p:sp>
          <p:nvSpPr>
            <p:cNvPr id="94" name="Rectangle 93"/>
            <p:cNvSpPr/>
            <p:nvPr/>
          </p:nvSpPr>
          <p:spPr>
            <a:xfrm>
              <a:off x="342905" y="5623087"/>
              <a:ext cx="3190659" cy="806096"/>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Services with micro seasonality trends   </a:t>
              </a:r>
            </a:p>
            <a:p>
              <a:pPr marL="0" lvl="1" defTabSz="1002569" fontAlgn="base">
                <a:spcAft>
                  <a:spcPct val="0"/>
                </a:spcAft>
                <a:defRPr/>
              </a:pPr>
              <a:r>
                <a:rPr lang="en-US" sz="1122" kern="0">
                  <a:solidFill>
                    <a:srgbClr val="292929">
                      <a:alpha val="99000"/>
                    </a:srgbClr>
                  </a:solidFill>
                  <a:ea typeface="Kozuka Gothic Pro R" pitchFamily="34" charset="-128"/>
                </a:rPr>
                <a:t>Peaks due to periodic increased demand</a:t>
              </a:r>
            </a:p>
            <a:p>
              <a:pPr marL="0" lvl="1" defTabSz="1002569" fontAlgn="base">
                <a:spcAft>
                  <a:spcPct val="0"/>
                </a:spcAft>
                <a:defRPr/>
              </a:pPr>
              <a:r>
                <a:rPr lang="en-US" sz="1122" kern="0">
                  <a:solidFill>
                    <a:srgbClr val="292929">
                      <a:alpha val="99000"/>
                    </a:srgbClr>
                  </a:solidFill>
                  <a:ea typeface="Kozuka Gothic Pro R" pitchFamily="34" charset="-128"/>
                </a:rPr>
                <a:t>IT complexity and wasted capacity</a:t>
              </a:r>
            </a:p>
          </p:txBody>
        </p:sp>
      </p:grpSp>
      <p:cxnSp>
        <p:nvCxnSpPr>
          <p:cNvPr id="95" name="Straight Arrow Connector 94"/>
          <p:cNvCxnSpPr/>
          <p:nvPr/>
        </p:nvCxnSpPr>
        <p:spPr bwMode="auto">
          <a:xfrm flipV="1">
            <a:off x="3849216" y="5346394"/>
            <a:ext cx="0" cy="768977"/>
          </a:xfrm>
          <a:prstGeom prst="straightConnector1">
            <a:avLst/>
          </a:prstGeom>
          <a:noFill/>
          <a:ln w="25400" cap="flat" cmpd="sng" algn="ctr">
            <a:solidFill>
              <a:srgbClr val="292929"/>
            </a:solidFill>
            <a:prstDash val="solid"/>
            <a:headEnd type="none" w="med" len="med"/>
            <a:tailEnd type="triangle"/>
          </a:ln>
          <a:effectLst/>
        </p:spPr>
      </p:cxnSp>
      <p:cxnSp>
        <p:nvCxnSpPr>
          <p:cNvPr id="96" name="Straight Arrow Connector 95"/>
          <p:cNvCxnSpPr/>
          <p:nvPr/>
        </p:nvCxnSpPr>
        <p:spPr bwMode="auto">
          <a:xfrm>
            <a:off x="3835749" y="6104620"/>
            <a:ext cx="2786599" cy="801"/>
          </a:xfrm>
          <a:prstGeom prst="straightConnector1">
            <a:avLst/>
          </a:prstGeom>
          <a:noFill/>
          <a:ln w="25400" cap="flat" cmpd="sng" algn="ctr">
            <a:solidFill>
              <a:srgbClr val="292929"/>
            </a:solidFill>
            <a:prstDash val="solid"/>
            <a:headEnd type="none" w="med" len="med"/>
            <a:tailEnd type="triangle"/>
          </a:ln>
          <a:effectLst/>
        </p:spPr>
      </p:cxnSp>
      <p:sp>
        <p:nvSpPr>
          <p:cNvPr id="97" name="Rectangle 96"/>
          <p:cNvSpPr/>
          <p:nvPr/>
        </p:nvSpPr>
        <p:spPr>
          <a:xfrm rot="16200000">
            <a:off x="3215932" y="5500049"/>
            <a:ext cx="877876"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sp>
        <p:nvSpPr>
          <p:cNvPr id="98" name="Freeform 97"/>
          <p:cNvSpPr/>
          <p:nvPr/>
        </p:nvSpPr>
        <p:spPr>
          <a:xfrm>
            <a:off x="3847368" y="5394676"/>
            <a:ext cx="2580369" cy="49955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5215" tIns="37608" rIns="75215" bIns="37608" rtlCol="0" anchor="ctr"/>
          <a:lstStyle/>
          <a:p>
            <a:pPr algn="ctr" defTabSz="1243431">
              <a:defRPr/>
            </a:pPr>
            <a:endParaRPr lang="en-US" sz="2754" kern="0">
              <a:solidFill>
                <a:srgbClr val="292929"/>
              </a:solidFill>
              <a:latin typeface="Segoe UI"/>
            </a:endParaRPr>
          </a:p>
        </p:txBody>
      </p:sp>
      <p:cxnSp>
        <p:nvCxnSpPr>
          <p:cNvPr id="99" name="Straight Connector 98"/>
          <p:cNvCxnSpPr/>
          <p:nvPr/>
        </p:nvCxnSpPr>
        <p:spPr bwMode="auto">
          <a:xfrm>
            <a:off x="3870467" y="5715705"/>
            <a:ext cx="2618779" cy="21295"/>
          </a:xfrm>
          <a:prstGeom prst="line">
            <a:avLst/>
          </a:prstGeom>
          <a:noFill/>
          <a:ln w="19050" cap="flat" cmpd="sng" algn="ctr">
            <a:solidFill>
              <a:srgbClr val="292929"/>
            </a:solidFill>
            <a:prstDash val="sysDot"/>
            <a:headEnd type="none" w="med" len="med"/>
            <a:tailEnd type="none" w="med" len="med"/>
          </a:ln>
          <a:effectLst/>
        </p:spPr>
      </p:cxnSp>
      <p:cxnSp>
        <p:nvCxnSpPr>
          <p:cNvPr id="100" name="Straight Connector 99"/>
          <p:cNvCxnSpPr/>
          <p:nvPr/>
        </p:nvCxnSpPr>
        <p:spPr>
          <a:xfrm>
            <a:off x="3165279" y="3803596"/>
            <a:ext cx="6373468" cy="0"/>
          </a:xfrm>
          <a:prstGeom prst="line">
            <a:avLst/>
          </a:prstGeom>
          <a:noFill/>
          <a:ln w="9525" cap="flat" cmpd="sng" algn="ctr">
            <a:solidFill>
              <a:srgbClr val="0071BC">
                <a:lumMod val="40000"/>
                <a:lumOff val="60000"/>
              </a:srgbClr>
            </a:solidFill>
            <a:prstDash val="solid"/>
          </a:ln>
          <a:effectLst/>
        </p:spPr>
      </p:cxnSp>
      <p:cxnSp>
        <p:nvCxnSpPr>
          <p:cNvPr id="101" name="Straight Connector 100"/>
          <p:cNvCxnSpPr/>
          <p:nvPr/>
        </p:nvCxnSpPr>
        <p:spPr>
          <a:xfrm>
            <a:off x="3165279" y="5044140"/>
            <a:ext cx="6373468" cy="0"/>
          </a:xfrm>
          <a:prstGeom prst="line">
            <a:avLst/>
          </a:prstGeom>
          <a:noFill/>
          <a:ln w="9525" cap="flat" cmpd="sng" algn="ctr">
            <a:solidFill>
              <a:srgbClr val="0071BC">
                <a:lumMod val="40000"/>
                <a:lumOff val="60000"/>
              </a:srgbClr>
            </a:solidFill>
            <a:prstDash val="solid"/>
          </a:ln>
          <a:effectLst/>
        </p:spPr>
      </p:cxnSp>
      <p:cxnSp>
        <p:nvCxnSpPr>
          <p:cNvPr id="102" name="Straight Connector 101"/>
          <p:cNvCxnSpPr/>
          <p:nvPr/>
        </p:nvCxnSpPr>
        <p:spPr>
          <a:xfrm>
            <a:off x="3165279" y="2579552"/>
            <a:ext cx="6373468" cy="0"/>
          </a:xfrm>
          <a:prstGeom prst="line">
            <a:avLst/>
          </a:prstGeom>
          <a:noFill/>
          <a:ln w="9525" cap="flat" cmpd="sng" algn="ctr">
            <a:solidFill>
              <a:srgbClr val="0071BC">
                <a:lumMod val="40000"/>
                <a:lumOff val="60000"/>
              </a:srgbClr>
            </a:solidFill>
            <a:prstDash val="solid"/>
          </a:ln>
          <a:effectLst/>
        </p:spPr>
      </p:cxnSp>
      <p:sp>
        <p:nvSpPr>
          <p:cNvPr id="47" name="Slide Number Placeholder 3">
            <a:extLst>
              <a:ext uri="{FF2B5EF4-FFF2-40B4-BE49-F238E27FC236}">
                <a16:creationId xmlns:a16="http://schemas.microsoft.com/office/drawing/2014/main" id="{CE957CC1-DAC2-481F-85CB-0D0925087625}"/>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3992144115"/>
      </p:ext>
    </p:extLst>
  </p:cSld>
  <p:clrMapOvr>
    <a:masterClrMapping/>
  </p:clrMapOvr>
  <mc:AlternateContent xmlns:mc="http://schemas.openxmlformats.org/markup-compatibility/2006" xmlns:p14="http://schemas.microsoft.com/office/powerpoint/2010/main">
    <mc:Choice Requires="p14">
      <p:transition spd="med" p14:dur="700" advTm="72083">
        <p:fade/>
      </p:transition>
    </mc:Choice>
    <mc:Fallback xmlns="">
      <p:transition spd="med" advTm="7208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24872"/>
            <a:ext cx="12542838" cy="9407129"/>
          </a:xfrm>
          <a:prstGeom prst="rect">
            <a:avLst/>
          </a:prstGeom>
        </p:spPr>
      </p:pic>
      <p:sp>
        <p:nvSpPr>
          <p:cNvPr id="2" name="Title 1"/>
          <p:cNvSpPr>
            <a:spLocks noGrp="1"/>
          </p:cNvSpPr>
          <p:nvPr>
            <p:ph type="title"/>
          </p:nvPr>
        </p:nvSpPr>
        <p:spPr/>
        <p:txBody>
          <a:bodyPr/>
          <a:lstStyle/>
          <a:p>
            <a:r>
              <a:rPr lang="en-US">
                <a:solidFill>
                  <a:schemeClr val="accent3"/>
                </a:solidFill>
              </a:rPr>
              <a:t>Pizza as a Service</a:t>
            </a:r>
            <a:endParaRPr lang="en-US" sz="4000">
              <a:solidFill>
                <a:schemeClr val="accent3"/>
              </a:solidFill>
            </a:endParaRPr>
          </a:p>
        </p:txBody>
      </p:sp>
    </p:spTree>
    <p:extLst>
      <p:ext uri="{BB962C8B-B14F-4D97-AF65-F5344CB8AC3E}">
        <p14:creationId xmlns:p14="http://schemas.microsoft.com/office/powerpoint/2010/main" val="230198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Workshop_draft_template3.pptx" id="{242871C4-735F-416F-8CE2-670D26539CB9}" vid="{2A1F2C9D-CADA-4C4A-BC3F-4BC68C5BFD9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CPS048-348031040-1851</_dlc_DocId>
    <_dlc_DocIdUrl xmlns="230e9df3-be65-4c73-a93b-d1236ebd677e">
      <Url>https://microsoft.sharepoint.com/teams/CampusProjectSites048/zszovvskzd/_layouts/15/DocIdRedir.aspx?ID=CPS048-348031040-1851</Url>
      <Description>CPS048-348031040-1851</Description>
    </_dlc_DocIdUrl>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TermInfo xmlns="http://schemas.microsoft.com/office/infopath/2007/PartnerControls">
          <TermName xmlns="http://schemas.microsoft.com/office/infopath/2007/PartnerControls">Microsoft Azure Machine Learning</TermName>
          <TermId xmlns="http://schemas.microsoft.com/office/infopath/2007/PartnerControls">9207948e-39de-44e3-bca4-b0005ecebc86</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Value>269</Value>
      <Value>289</Value>
      <Value>288</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4AE693AAFCF82542BD8BE44BEDE30AF1" ma:contentTypeVersion="22" ma:contentTypeDescription="This content type is produced by an individual or team as part of a team collaboration effort, such as customer engagement. Reuse this type of content at your own risk." ma:contentTypeScope="" ma:versionID="db1986e7fb75177f98b37fb5026e434d">
  <xsd:schema xmlns:xsd="http://www.w3.org/2001/XMLSchema" xmlns:xs="http://www.w3.org/2001/XMLSchema" xmlns:p="http://schemas.microsoft.com/office/2006/metadata/properties" xmlns:ns2="230e9df3-be65-4c73-a93b-d1236ebd677e" targetNamespace="http://schemas.microsoft.com/office/2006/metadata/properties" ma:root="true" ma:fieldsID="9cb4d81d54d03c3bb5ff91d67121cd49"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289;#Microsoft Azure Machine Learning|9207948e-39de-44e3-bca4-b0005ecebc86;#288;#Microsoft SQL Server|261ba873-f3ab-420e-96d6-e3004596a551"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description="" ma:hidden="true" ma:list="{bc1bf599-7032-4abd-adbc-fae0a55155ec}" ma:internalName="TaxCatchAll" ma:showField="CatchAllData"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bc1bf599-7032-4abd-adbc-fae0a55155ec}" ma:internalName="TaxCatchAllLabel" ma:readOnly="true" ma:showField="CatchAllDataLabel"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269;#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e385fb40-52d4-4fae-9c5b-3e8ff8a5878e" ContentTypeId="0x01010079CA57CA2DAD654DAB031774EE67465801" PreviousValue="false"/>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7ed30aa2-a9a3-48dd-93de-4f2bc034e61b"/>
    <ds:schemaRef ds:uri="http://schemas.microsoft.com/office/infopath/2007/PartnerControls"/>
    <ds:schemaRef ds:uri="http://purl.org/dc/terms/"/>
    <ds:schemaRef ds:uri="http://schemas.microsoft.com/office/2006/documentManagement/types"/>
    <ds:schemaRef ds:uri="http://schemas.microsoft.com/sharepoint/v3"/>
    <ds:schemaRef ds:uri="http://purl.org/dc/elements/1.1/"/>
    <ds:schemaRef ds:uri="230e9df3-be65-4c73-a93b-d1236ebd677e"/>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B72DC01-4D47-493C-A725-B26F76C130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A93D9D6F-66A7-4F0E-A647-F40160045A00}">
  <ds:schemaRefs>
    <ds:schemaRef ds:uri="http://schemas.microsoft.com/sharepoint/events"/>
  </ds:schemaRefs>
</ds:datastoreItem>
</file>

<file path=customXml/itemProps5.xml><?xml version="1.0" encoding="utf-8"?>
<ds:datastoreItem xmlns:ds="http://schemas.openxmlformats.org/officeDocument/2006/customXml" ds:itemID="{15A8FE0D-91E2-4C4A-A766-CB259B0B9043}">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1484</TotalTime>
  <Words>12144</Words>
  <Application>Microsoft Office PowerPoint</Application>
  <PresentationFormat>Custom</PresentationFormat>
  <Paragraphs>1271</Paragraphs>
  <Slides>64</Slides>
  <Notes>64</Notes>
  <HiddenSlides>6</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64</vt:i4>
      </vt:variant>
    </vt:vector>
  </HeadingPairs>
  <TitlesOfParts>
    <vt:vector size="85" baseType="lpstr">
      <vt:lpstr>MS PGothic</vt:lpstr>
      <vt:lpstr>Arial</vt:lpstr>
      <vt:lpstr>Calibri</vt:lpstr>
      <vt:lpstr>Calibri Light</vt:lpstr>
      <vt:lpstr>Consolas</vt:lpstr>
      <vt:lpstr>Kozuka Gothic Pro R</vt:lpstr>
      <vt:lpstr>Segoe</vt:lpstr>
      <vt:lpstr>Segoe Pro Display Light</vt:lpstr>
      <vt:lpstr>Segoe Pro Display Semibold</vt:lpstr>
      <vt:lpstr>Segoe Pro Light</vt:lpstr>
      <vt:lpstr>Segoe Pro Semibold</vt:lpstr>
      <vt:lpstr>Segoe UI</vt:lpstr>
      <vt:lpstr>Segoe UI Light</vt:lpstr>
      <vt:lpstr>Segoe UI Semibold</vt:lpstr>
      <vt:lpstr>Segoe UI Semilight</vt:lpstr>
      <vt:lpstr>Times New Roman</vt:lpstr>
      <vt:lpstr>Wingdings</vt:lpstr>
      <vt:lpstr>WHITE TEMPLATE</vt:lpstr>
      <vt:lpstr>COLOR TEMPLATE</vt:lpstr>
      <vt:lpstr>MS1444_Windows Azure Template 16x9_r08b</vt:lpstr>
      <vt:lpstr>Services4x3</vt:lpstr>
      <vt:lpstr>Microsoft Azure:  Introduction to Cloud  Business Analytics</vt:lpstr>
      <vt:lpstr>Introduction to Azure Cloud Concepts and Tools</vt:lpstr>
      <vt:lpstr>PowerPoint Presentation</vt:lpstr>
      <vt:lpstr>Introduction and logistics</vt:lpstr>
      <vt:lpstr>Logistics –Azure Subscription SignUp</vt:lpstr>
      <vt:lpstr>Where Is The Content For This Workshop?</vt:lpstr>
      <vt:lpstr>What is Microsoft Azure?</vt:lpstr>
      <vt:lpstr>Benefits of Cloud Computing</vt:lpstr>
      <vt:lpstr>Pizza as a Service</vt:lpstr>
      <vt:lpstr>Pizza as a Service</vt:lpstr>
      <vt:lpstr>Overview of Cloud Services </vt:lpstr>
      <vt:lpstr>What is IaaS?</vt:lpstr>
      <vt:lpstr>Overview of IaaS</vt:lpstr>
      <vt:lpstr>What is PaaS?</vt:lpstr>
      <vt:lpstr>Overview of PaaS</vt:lpstr>
      <vt:lpstr>What is SaaS?</vt:lpstr>
      <vt:lpstr>Examples of SaaS</vt:lpstr>
      <vt:lpstr>PowerPoint Presentation</vt:lpstr>
      <vt:lpstr>PowerPoint Presentation</vt:lpstr>
      <vt:lpstr>The Cortana Intelligence Platform</vt:lpstr>
      <vt:lpstr>Overview of Cloud Analytics </vt:lpstr>
      <vt:lpstr>Overview of Cloud Analytics </vt:lpstr>
      <vt:lpstr>Overview of Cloud Analytics </vt:lpstr>
      <vt:lpstr>Overview of Azure Management Portal</vt:lpstr>
      <vt:lpstr>Resource Groups</vt:lpstr>
      <vt:lpstr>PowerPoint Presentation</vt:lpstr>
      <vt:lpstr>Resource Group Lifecycle</vt:lpstr>
      <vt:lpstr>Microsoft Azure Virtual Network</vt:lpstr>
      <vt:lpstr>Microsoft Azure Virtual Network</vt:lpstr>
      <vt:lpstr>Virtual Machine Access</vt:lpstr>
      <vt:lpstr>Network Security Groups</vt:lpstr>
      <vt:lpstr>Virtual Network Connectivity Options</vt:lpstr>
      <vt:lpstr>Point-to-Site (P2S)</vt:lpstr>
      <vt:lpstr>Site-to-Site (S2S)</vt:lpstr>
      <vt:lpstr>ExpressRoute</vt:lpstr>
      <vt:lpstr>Azure Storage</vt:lpstr>
      <vt:lpstr>Azure Storage Options</vt:lpstr>
      <vt:lpstr>Azure Storage Options</vt:lpstr>
      <vt:lpstr>Azure Storage Options</vt:lpstr>
      <vt:lpstr>Azure Storage Replication Options</vt:lpstr>
      <vt:lpstr>Developing Against Azure Storage</vt:lpstr>
      <vt:lpstr>Azure Storage Architecture</vt:lpstr>
      <vt:lpstr>Overview of Storage Account</vt:lpstr>
      <vt:lpstr>Overview of Storage Account</vt:lpstr>
      <vt:lpstr>Azure Virtual Machine</vt:lpstr>
      <vt:lpstr>Azure Virtual Machine Sizes</vt:lpstr>
      <vt:lpstr>Availability Sets</vt:lpstr>
      <vt:lpstr>Overview of Azure Tools </vt:lpstr>
      <vt:lpstr>Overview of Azure Tools </vt:lpstr>
      <vt:lpstr>Overview of Azure Tools </vt:lpstr>
      <vt:lpstr>Overview of Azure Tools </vt:lpstr>
      <vt:lpstr>PowerPoint Presentation</vt:lpstr>
      <vt:lpstr>PowerPoint Presentation</vt:lpstr>
      <vt:lpstr>PowerPoint Presentation</vt:lpstr>
      <vt:lpstr>PowerPoint Presentation</vt:lpstr>
      <vt:lpstr>Authoring ARM Templates </vt:lpstr>
      <vt:lpstr>Visual Studio</vt:lpstr>
      <vt:lpstr>Azure Portal</vt:lpstr>
      <vt:lpstr>GitHub</vt:lpstr>
      <vt:lpstr>Lab: Explore Azure Cloud Tools </vt:lpstr>
      <vt:lpstr>Awesome. So Where Is The Lab?</vt:lpstr>
      <vt:lpstr>Lesson Knowledge Check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 Bucket – Microsoft Azure: Introduction to Cloud Analytics  Module: Intro Azure Cloud Concepts and Tools</dc:title>
  <cp:lastModifiedBy>Rahul Deshmukh</cp:lastModifiedBy>
  <cp:revision>109</cp:revision>
  <dcterms:modified xsi:type="dcterms:W3CDTF">2017-11-06T01:57:29Z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0x01010079CA57CA2DAD654DAB031774EE67465801004AE693AAFCF82542BD8BE44BEDE30AF1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01176421-0708-4990-bc22-bc7632e98da2</vt:lpwstr>
  </property>
  <property fmtid="{D5CDD505-2E9C-101B-9397-08002B2CF9AE}" pid="12" name="VerticalIndustries">
    <vt:lpwstr/>
  </property>
  <property fmtid="{D5CDD505-2E9C-101B-9397-08002B2CF9AE}" pid="13" name="MSProducts">
    <vt:lpwstr>289;#Microsoft Azure Machine Learning|9207948e-39de-44e3-bca4-b0005ecebc86;#288;#Microsoft SQL Server|261ba873-f3ab-420e-96d6-e3004596a551</vt:lpwstr>
  </property>
  <property fmtid="{D5CDD505-2E9C-101B-9397-08002B2CF9AE}" pid="14" name="ServicesIPTypes">
    <vt:lpwstr/>
  </property>
  <property fmtid="{D5CDD505-2E9C-101B-9397-08002B2CF9AE}" pid="15" name="MSLanguage">
    <vt:lpwstr>269;#English|cb91f272-ce4d-4a7e-9bbf-78b58e3d188d</vt:lpwstr>
  </property>
  <property fmtid="{D5CDD505-2E9C-101B-9397-08002B2CF9AE}" pid="16" name="MSIP_Label_f42aa342-8706-4288-bd11-ebb85995028c_Enabled">
    <vt:lpwstr>True</vt:lpwstr>
  </property>
  <property fmtid="{D5CDD505-2E9C-101B-9397-08002B2CF9AE}" pid="17" name="MSIP_Label_f42aa342-8706-4288-bd11-ebb85995028c_SiteId">
    <vt:lpwstr>72f988bf-86f1-41af-91ab-2d7cd011db47</vt:lpwstr>
  </property>
  <property fmtid="{D5CDD505-2E9C-101B-9397-08002B2CF9AE}" pid="18" name="MSIP_Label_f42aa342-8706-4288-bd11-ebb85995028c_Owner">
    <vt:lpwstr>radeshmu@microsoft.com</vt:lpwstr>
  </property>
  <property fmtid="{D5CDD505-2E9C-101B-9397-08002B2CF9AE}" pid="19" name="MSIP_Label_f42aa342-8706-4288-bd11-ebb85995028c_SetDate">
    <vt:lpwstr>2017-11-05T05:01:37.0343187Z</vt:lpwstr>
  </property>
  <property fmtid="{D5CDD505-2E9C-101B-9397-08002B2CF9AE}" pid="20" name="MSIP_Label_f42aa342-8706-4288-bd11-ebb85995028c_Name">
    <vt:lpwstr>General</vt:lpwstr>
  </property>
  <property fmtid="{D5CDD505-2E9C-101B-9397-08002B2CF9AE}" pid="21" name="MSIP_Label_f42aa342-8706-4288-bd11-ebb85995028c_Application">
    <vt:lpwstr>Microsoft Azure Information Protection</vt:lpwstr>
  </property>
  <property fmtid="{D5CDD505-2E9C-101B-9397-08002B2CF9AE}" pid="22" name="MSIP_Label_f42aa342-8706-4288-bd11-ebb85995028c_Extended_MSFT_Method">
    <vt:lpwstr>Automatic</vt:lpwstr>
  </property>
  <property fmtid="{D5CDD505-2E9C-101B-9397-08002B2CF9AE}" pid="23" name="Sensitivity">
    <vt:lpwstr>General</vt:lpwstr>
  </property>
</Properties>
</file>